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1"/>
    <p:sldMasterId id="2147483672" r:id="rId2"/>
    <p:sldMasterId id="2147483684" r:id="rId3"/>
  </p:sldMasterIdLst>
  <p:notesMasterIdLst>
    <p:notesMasterId r:id="rId61"/>
  </p:notesMasterIdLst>
  <p:sldIdLst>
    <p:sldId id="370" r:id="rId4"/>
    <p:sldId id="545" r:id="rId5"/>
    <p:sldId id="395" r:id="rId6"/>
    <p:sldId id="303" r:id="rId7"/>
    <p:sldId id="437" r:id="rId8"/>
    <p:sldId id="441" r:id="rId9"/>
    <p:sldId id="447" r:id="rId10"/>
    <p:sldId id="256" r:id="rId11"/>
    <p:sldId id="331" r:id="rId12"/>
    <p:sldId id="533" r:id="rId13"/>
    <p:sldId id="258" r:id="rId14"/>
    <p:sldId id="332" r:id="rId15"/>
    <p:sldId id="538" r:id="rId16"/>
    <p:sldId id="532" r:id="rId17"/>
    <p:sldId id="534" r:id="rId18"/>
    <p:sldId id="542" r:id="rId19"/>
    <p:sldId id="330" r:id="rId20"/>
    <p:sldId id="535" r:id="rId21"/>
    <p:sldId id="540" r:id="rId22"/>
    <p:sldId id="537" r:id="rId23"/>
    <p:sldId id="292" r:id="rId24"/>
    <p:sldId id="257" r:id="rId25"/>
    <p:sldId id="543" r:id="rId26"/>
    <p:sldId id="260" r:id="rId27"/>
    <p:sldId id="261" r:id="rId28"/>
    <p:sldId id="262" r:id="rId29"/>
    <p:sldId id="263" r:id="rId30"/>
    <p:sldId id="264" r:id="rId31"/>
    <p:sldId id="265" r:id="rId32"/>
    <p:sldId id="266" r:id="rId33"/>
    <p:sldId id="271" r:id="rId34"/>
    <p:sldId id="269" r:id="rId35"/>
    <p:sldId id="277" r:id="rId36"/>
    <p:sldId id="270" r:id="rId37"/>
    <p:sldId id="272" r:id="rId38"/>
    <p:sldId id="273" r:id="rId39"/>
    <p:sldId id="274" r:id="rId40"/>
    <p:sldId id="275" r:id="rId41"/>
    <p:sldId id="276" r:id="rId42"/>
    <p:sldId id="300" r:id="rId43"/>
    <p:sldId id="326" r:id="rId44"/>
    <p:sldId id="320" r:id="rId45"/>
    <p:sldId id="323" r:id="rId46"/>
    <p:sldId id="321" r:id="rId47"/>
    <p:sldId id="333" r:id="rId48"/>
    <p:sldId id="319" r:id="rId49"/>
    <p:sldId id="316" r:id="rId50"/>
    <p:sldId id="322" r:id="rId51"/>
    <p:sldId id="327" r:id="rId52"/>
    <p:sldId id="546" r:id="rId53"/>
    <p:sldId id="547" r:id="rId54"/>
    <p:sldId id="544" r:id="rId55"/>
    <p:sldId id="396" r:id="rId56"/>
    <p:sldId id="440" r:id="rId57"/>
    <p:sldId id="446" r:id="rId58"/>
    <p:sldId id="343" r:id="rId59"/>
    <p:sldId id="442" r:id="rId60"/>
  </p:sldIdLst>
  <p:sldSz cx="12192000" cy="6858000"/>
  <p:notesSz cx="6858000" cy="9144000"/>
  <p:embeddedFontLst>
    <p:embeddedFont>
      <p:font typeface="Calibri" panose="020F0502020204030204" pitchFamily="34" charset="0"/>
      <p:regular r:id="rId62"/>
      <p:bold r:id="rId63"/>
      <p:italic r:id="rId64"/>
      <p:boldItalic r:id="rId65"/>
    </p:embeddedFont>
    <p:embeddedFont>
      <p:font typeface="Calibri Light" panose="020F0302020204030204" pitchFamily="34" charset="0"/>
      <p:regular r:id="rId66"/>
      <p:italic r:id="rId67"/>
    </p:embeddedFont>
    <p:embeddedFont>
      <p:font typeface="Garamond" panose="02020404030301010803" pitchFamily="18" charset="0"/>
      <p:regular r:id="rId68"/>
      <p:bold r:id="rId69"/>
      <p:italic r:id="rId70"/>
      <p:boldItalic r:id="rId71"/>
    </p:embeddedFont>
    <p:embeddedFont>
      <p:font typeface="Khmer UI" panose="020B0502040204020203" pitchFamily="34" charset="0"/>
      <p:regular r:id="rId72"/>
      <p:bold r:id="rId73"/>
    </p:embeddedFont>
    <p:embeddedFont>
      <p:font typeface="Trebuchet MS" panose="020B0703020202090204" pitchFamily="34" charset="0"/>
      <p:regular r:id="rId74"/>
      <p:bold r:id="rId75"/>
      <p:italic r:id="rId76"/>
      <p:boldItalic r:id="rId77"/>
    </p:embeddedFont>
    <p:embeddedFont>
      <p:font typeface="Wingdings 3" pitchFamily="2" charset="2"/>
      <p:regular r:id="rId7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00"/>
    <a:srgbClr val="F3EB1C"/>
    <a:srgbClr val="203864"/>
    <a:srgbClr val="FFFF00"/>
    <a:srgbClr val="EAEAEA"/>
    <a:srgbClr val="CCFFFF"/>
    <a:srgbClr val="D22329"/>
    <a:srgbClr val="59BA51"/>
    <a:srgbClr val="FAA918"/>
    <a:srgbClr val="9ECA3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859" autoAdjust="0"/>
    <p:restoredTop sz="93546" autoAdjust="0"/>
  </p:normalViewPr>
  <p:slideViewPr>
    <p:cSldViewPr snapToGrid="0" snapToObjects="1">
      <p:cViewPr varScale="1">
        <p:scale>
          <a:sx n="88" d="100"/>
          <a:sy n="88" d="100"/>
        </p:scale>
        <p:origin x="176" y="400"/>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2.fntdata"/><Relationship Id="rId68" Type="http://schemas.openxmlformats.org/officeDocument/2006/relationships/font" Target="fonts/font7.fntdata"/><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font" Target="fonts/font13.fntdata"/><Relationship Id="rId79"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notesMaster" Target="notesMasters/notesMaster1.xml"/><Relationship Id="rId82"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font" Target="fonts/font16.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1.fntdata"/><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6.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font" Target="fonts/font17.fntdata"/><Relationship Id="rId8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15.fntdata"/><Relationship Id="rId7" Type="http://schemas.openxmlformats.org/officeDocument/2006/relationships/slide" Target="slides/slide4.xml"/><Relationship Id="rId71" Type="http://schemas.openxmlformats.org/officeDocument/2006/relationships/font" Target="fonts/font10.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D79E23-9813-4B22-AAAB-5AFD76465FCE}" type="datetimeFigureOut">
              <a:rPr lang="en-US" smtClean="0"/>
              <a:t>11/16/21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4F4A71-6BF2-49D9-9A3D-EB32F5A75777}" type="slidenum">
              <a:rPr lang="en-US" smtClean="0"/>
              <a:t>‹#›</a:t>
            </a:fld>
            <a:endParaRPr lang="en-US"/>
          </a:p>
        </p:txBody>
      </p:sp>
    </p:spTree>
    <p:extLst>
      <p:ext uri="{BB962C8B-B14F-4D97-AF65-F5344CB8AC3E}">
        <p14:creationId xmlns:p14="http://schemas.microsoft.com/office/powerpoint/2010/main" val="3448131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1200"/>
              </a:spcAft>
              <a:buFont typeface="Arial" panose="020B0604020202020204" pitchFamily="34" charset="0"/>
              <a:buNone/>
            </a:pPr>
            <a:r>
              <a:rPr lang="en-US" sz="1200" dirty="0">
                <a:cs typeface="Times New Roman" panose="02020603050405020304" pitchFamily="18" charset="0"/>
              </a:rPr>
              <a:t>Hi Thank you for joining this brown bag lunch!</a:t>
            </a:r>
          </a:p>
          <a:p>
            <a:pPr marL="0" indent="0">
              <a:spcAft>
                <a:spcPts val="1200"/>
              </a:spcAft>
              <a:buFont typeface="Arial" panose="020B0604020202020204" pitchFamily="34" charset="0"/>
              <a:buNone/>
            </a:pPr>
            <a:endParaRPr lang="en-US" sz="1200" dirty="0">
              <a:cs typeface="Times New Roman" panose="02020603050405020304" pitchFamily="18" charset="0"/>
            </a:endParaRPr>
          </a:p>
          <a:p>
            <a:pPr marL="0" indent="0">
              <a:spcAft>
                <a:spcPts val="1200"/>
              </a:spcAft>
              <a:buFont typeface="Arial" panose="020B0604020202020204" pitchFamily="34" charset="0"/>
              <a:buNone/>
            </a:pPr>
            <a:r>
              <a:rPr lang="en-US" sz="1200" dirty="0">
                <a:cs typeface="Times New Roman" panose="02020603050405020304" pitchFamily="18" charset="0"/>
              </a:rPr>
              <a:t>My name is Jayme Lucas-Bauer, and I’m with Old Brooklyn CDC.  We’ve been tracking bulk buying activity for several years and I’m happy to share what we’re learning.</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F9B04C-FDF1-4E7E-8CE5-ED45085B5D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50199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time!  I hope this was informative, and I’m happy to answer any questions.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F9B04C-FDF1-4E7E-8CE5-ED45085B5D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8287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Old Brooklyn is probably not the center of all of your universes…</a:t>
            </a:r>
          </a:p>
          <a:p>
            <a:endParaRPr lang="en-US" dirty="0"/>
          </a:p>
          <a:p>
            <a:r>
              <a:rPr lang="en-US" dirty="0"/>
              <a:t>Old Brooklyn is Cleveland’s largest neighborhood, at 6sq miles and about 35,000 people.  About the same as Shaker Heights.</a:t>
            </a:r>
          </a:p>
          <a:p>
            <a:endParaRPr lang="en-US" dirty="0"/>
          </a:p>
          <a:p>
            <a:r>
              <a:rPr lang="en-US" dirty="0"/>
              <a:t>We are the quintessential middle neighborhood.  Still stable, but teetering and could go either way.  And we never fully bottomed out so we don’t have the larger development opportunities that brought neighborhoods like Ohio City and Tremont back to life.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F9B04C-FDF1-4E7E-8CE5-ED45085B5D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3762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types of investors, but the most aggressive ones in our neighborhood (and many other middle neighborhood communities)  are the real estate management and brokerage firms.</a:t>
            </a:r>
          </a:p>
          <a:p>
            <a:endParaRPr lang="en-US" dirty="0"/>
          </a:p>
          <a:p>
            <a:r>
              <a:rPr lang="en-US" dirty="0"/>
              <a:t>They work to attract inexperienced, out of town investors so they can get all the fees!  Contracting, property management, evictions, land scaping, snow removal, and even pest removal.  All the fees.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F9B04C-FDF1-4E7E-8CE5-ED45085B5D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6582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Property Management and Brokerage firms (and their investors) target middle neighborhoods.  They want communities stable enough to attract families that will pay $800-1100 month in rent, still have a mix of owner occupied homes and rentals, incomes of at least $40K and homes in mid range prices.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F9B04C-FDF1-4E7E-8CE5-ED45085B5D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0218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Bulk buying destabilizes our communities.  They bring housing prices down, housing becomes more deteriorated over time, and low and moderate income families lose their ability to build wealth through home ownership.</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F9B04C-FDF1-4E7E-8CE5-ED45085B5D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2242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F9B04C-FDF1-4E7E-8CE5-ED45085B5D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5163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Brighton Corridor and concentration along other commercial corridors.  Weakens housing and commercial markets.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F9B04C-FDF1-4E7E-8CE5-ED45085B5D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9283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F9B04C-FDF1-4E7E-8CE5-ED45085B5D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6445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mentioned earlier, bulk buying doesn’t just impact communities, it directly impacts the ability of low and moderate income families to grow wealth through home ownership.</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F9B04C-FDF1-4E7E-8CE5-ED45085B5D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2960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093CC-46BB-F846-851B-4DA2D755D6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663152A-D8D4-2C43-B100-A456804EFF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182042-1107-F143-9FA2-B6AE5D250D5E}"/>
              </a:ext>
            </a:extLst>
          </p:cNvPr>
          <p:cNvSpPr>
            <a:spLocks noGrp="1"/>
          </p:cNvSpPr>
          <p:nvPr>
            <p:ph type="dt" sz="half" idx="10"/>
          </p:nvPr>
        </p:nvSpPr>
        <p:spPr/>
        <p:txBody>
          <a:bodyPr/>
          <a:lstStyle/>
          <a:p>
            <a:fld id="{268D8D25-642A-924B-B48C-243F412193FA}" type="datetimeFigureOut">
              <a:rPr lang="en-US" smtClean="0"/>
              <a:t>11/16/21</a:t>
            </a:fld>
            <a:endParaRPr lang="en-US"/>
          </a:p>
        </p:txBody>
      </p:sp>
      <p:sp>
        <p:nvSpPr>
          <p:cNvPr id="5" name="Footer Placeholder 4">
            <a:extLst>
              <a:ext uri="{FF2B5EF4-FFF2-40B4-BE49-F238E27FC236}">
                <a16:creationId xmlns:a16="http://schemas.microsoft.com/office/drawing/2014/main" id="{9A75FFD3-ED5F-DD42-885B-F73A5CD6D5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597BA7-C7B2-C447-901B-55DCB60A103A}"/>
              </a:ext>
            </a:extLst>
          </p:cNvPr>
          <p:cNvSpPr>
            <a:spLocks noGrp="1"/>
          </p:cNvSpPr>
          <p:nvPr>
            <p:ph type="sldNum" sz="quarter" idx="12"/>
          </p:nvPr>
        </p:nvSpPr>
        <p:spPr/>
        <p:txBody>
          <a:bodyPr/>
          <a:lstStyle/>
          <a:p>
            <a:fld id="{814BE6AE-0B80-214A-98D0-5C734E12EF7A}" type="slidenum">
              <a:rPr lang="en-US" smtClean="0"/>
              <a:t>‹#›</a:t>
            </a:fld>
            <a:endParaRPr lang="en-US"/>
          </a:p>
        </p:txBody>
      </p:sp>
    </p:spTree>
    <p:extLst>
      <p:ext uri="{BB962C8B-B14F-4D97-AF65-F5344CB8AC3E}">
        <p14:creationId xmlns:p14="http://schemas.microsoft.com/office/powerpoint/2010/main" val="1615529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3FFD3-A4EA-764B-8243-77693E5B350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121DF1-107A-3048-A04A-E2287387B7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8EF537-CF6C-6344-A343-F7B2871D8BDC}"/>
              </a:ext>
            </a:extLst>
          </p:cNvPr>
          <p:cNvSpPr>
            <a:spLocks noGrp="1"/>
          </p:cNvSpPr>
          <p:nvPr>
            <p:ph type="dt" sz="half" idx="10"/>
          </p:nvPr>
        </p:nvSpPr>
        <p:spPr/>
        <p:txBody>
          <a:bodyPr/>
          <a:lstStyle/>
          <a:p>
            <a:fld id="{268D8D25-642A-924B-B48C-243F412193FA}" type="datetimeFigureOut">
              <a:rPr lang="en-US" smtClean="0"/>
              <a:t>11/16/21</a:t>
            </a:fld>
            <a:endParaRPr lang="en-US"/>
          </a:p>
        </p:txBody>
      </p:sp>
      <p:sp>
        <p:nvSpPr>
          <p:cNvPr id="5" name="Footer Placeholder 4">
            <a:extLst>
              <a:ext uri="{FF2B5EF4-FFF2-40B4-BE49-F238E27FC236}">
                <a16:creationId xmlns:a16="http://schemas.microsoft.com/office/drawing/2014/main" id="{A8D1D9FC-EDDB-CE43-88B3-0760CDFFDB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04165E-9B04-6D42-93CB-85D1A95C1FF8}"/>
              </a:ext>
            </a:extLst>
          </p:cNvPr>
          <p:cNvSpPr>
            <a:spLocks noGrp="1"/>
          </p:cNvSpPr>
          <p:nvPr>
            <p:ph type="sldNum" sz="quarter" idx="12"/>
          </p:nvPr>
        </p:nvSpPr>
        <p:spPr/>
        <p:txBody>
          <a:bodyPr/>
          <a:lstStyle/>
          <a:p>
            <a:fld id="{814BE6AE-0B80-214A-98D0-5C734E12EF7A}" type="slidenum">
              <a:rPr lang="en-US" smtClean="0"/>
              <a:t>‹#›</a:t>
            </a:fld>
            <a:endParaRPr lang="en-US"/>
          </a:p>
        </p:txBody>
      </p:sp>
    </p:spTree>
    <p:extLst>
      <p:ext uri="{BB962C8B-B14F-4D97-AF65-F5344CB8AC3E}">
        <p14:creationId xmlns:p14="http://schemas.microsoft.com/office/powerpoint/2010/main" val="3437386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CAC524-F828-4F48-9182-E7161B1E3F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0B816C-BF1A-8A40-BF80-BD09E2AB01E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29F997-C7B5-1343-9AF6-21DBDBEE7304}"/>
              </a:ext>
            </a:extLst>
          </p:cNvPr>
          <p:cNvSpPr>
            <a:spLocks noGrp="1"/>
          </p:cNvSpPr>
          <p:nvPr>
            <p:ph type="dt" sz="half" idx="10"/>
          </p:nvPr>
        </p:nvSpPr>
        <p:spPr/>
        <p:txBody>
          <a:bodyPr/>
          <a:lstStyle/>
          <a:p>
            <a:fld id="{268D8D25-642A-924B-B48C-243F412193FA}" type="datetimeFigureOut">
              <a:rPr lang="en-US" smtClean="0"/>
              <a:t>11/16/21</a:t>
            </a:fld>
            <a:endParaRPr lang="en-US"/>
          </a:p>
        </p:txBody>
      </p:sp>
      <p:sp>
        <p:nvSpPr>
          <p:cNvPr id="5" name="Footer Placeholder 4">
            <a:extLst>
              <a:ext uri="{FF2B5EF4-FFF2-40B4-BE49-F238E27FC236}">
                <a16:creationId xmlns:a16="http://schemas.microsoft.com/office/drawing/2014/main" id="{E2AB3AFE-4171-4A48-A36D-30B66F11AE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B6AA18-54FF-664A-9A11-973CB0DB226D}"/>
              </a:ext>
            </a:extLst>
          </p:cNvPr>
          <p:cNvSpPr>
            <a:spLocks noGrp="1"/>
          </p:cNvSpPr>
          <p:nvPr>
            <p:ph type="sldNum" sz="quarter" idx="12"/>
          </p:nvPr>
        </p:nvSpPr>
        <p:spPr/>
        <p:txBody>
          <a:bodyPr/>
          <a:lstStyle/>
          <a:p>
            <a:fld id="{814BE6AE-0B80-214A-98D0-5C734E12EF7A}" type="slidenum">
              <a:rPr lang="en-US" smtClean="0"/>
              <a:t>‹#›</a:t>
            </a:fld>
            <a:endParaRPr lang="en-US"/>
          </a:p>
        </p:txBody>
      </p:sp>
    </p:spTree>
    <p:extLst>
      <p:ext uri="{BB962C8B-B14F-4D97-AF65-F5344CB8AC3E}">
        <p14:creationId xmlns:p14="http://schemas.microsoft.com/office/powerpoint/2010/main" val="29167715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A304F29-7587-45E1-A728-46B5C401BDA8}" type="datetimeFigureOut">
              <a:rPr lang="en-US" smtClean="0"/>
              <a:t>11/16/21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FBA6E7-C78D-43F1-895A-716D1D78C475}" type="slidenum">
              <a:rPr lang="en-US" smtClean="0"/>
              <a:t>‹#›</a:t>
            </a:fld>
            <a:endParaRPr lang="en-US"/>
          </a:p>
        </p:txBody>
      </p:sp>
    </p:spTree>
    <p:extLst>
      <p:ext uri="{BB962C8B-B14F-4D97-AF65-F5344CB8AC3E}">
        <p14:creationId xmlns:p14="http://schemas.microsoft.com/office/powerpoint/2010/main" val="34161800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304F29-7587-45E1-A728-46B5C401BDA8}" type="datetimeFigureOut">
              <a:rPr lang="en-US" smtClean="0"/>
              <a:t>11/16/21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FBA6E7-C78D-43F1-895A-716D1D78C475}" type="slidenum">
              <a:rPr lang="en-US" smtClean="0"/>
              <a:t>‹#›</a:t>
            </a:fld>
            <a:endParaRPr lang="en-US"/>
          </a:p>
        </p:txBody>
      </p:sp>
    </p:spTree>
    <p:extLst>
      <p:ext uri="{BB962C8B-B14F-4D97-AF65-F5344CB8AC3E}">
        <p14:creationId xmlns:p14="http://schemas.microsoft.com/office/powerpoint/2010/main" val="2724507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304F29-7587-45E1-A728-46B5C401BDA8}" type="datetimeFigureOut">
              <a:rPr lang="en-US" smtClean="0"/>
              <a:t>11/16/21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FBA6E7-C78D-43F1-895A-716D1D78C475}" type="slidenum">
              <a:rPr lang="en-US" smtClean="0"/>
              <a:t>‹#›</a:t>
            </a:fld>
            <a:endParaRPr lang="en-US"/>
          </a:p>
        </p:txBody>
      </p:sp>
    </p:spTree>
    <p:extLst>
      <p:ext uri="{BB962C8B-B14F-4D97-AF65-F5344CB8AC3E}">
        <p14:creationId xmlns:p14="http://schemas.microsoft.com/office/powerpoint/2010/main" val="16975832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A304F29-7587-45E1-A728-46B5C401BDA8}" type="datetimeFigureOut">
              <a:rPr lang="en-US" smtClean="0"/>
              <a:t>11/16/21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FBA6E7-C78D-43F1-895A-716D1D78C475}" type="slidenum">
              <a:rPr lang="en-US" smtClean="0"/>
              <a:t>‹#›</a:t>
            </a:fld>
            <a:endParaRPr lang="en-US"/>
          </a:p>
        </p:txBody>
      </p:sp>
    </p:spTree>
    <p:extLst>
      <p:ext uri="{BB962C8B-B14F-4D97-AF65-F5344CB8AC3E}">
        <p14:creationId xmlns:p14="http://schemas.microsoft.com/office/powerpoint/2010/main" val="4153579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A304F29-7587-45E1-A728-46B5C401BDA8}" type="datetimeFigureOut">
              <a:rPr lang="en-US" smtClean="0"/>
              <a:t>11/16/21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FBA6E7-C78D-43F1-895A-716D1D78C475}" type="slidenum">
              <a:rPr lang="en-US" smtClean="0"/>
              <a:t>‹#›</a:t>
            </a:fld>
            <a:endParaRPr lang="en-US"/>
          </a:p>
        </p:txBody>
      </p:sp>
    </p:spTree>
    <p:extLst>
      <p:ext uri="{BB962C8B-B14F-4D97-AF65-F5344CB8AC3E}">
        <p14:creationId xmlns:p14="http://schemas.microsoft.com/office/powerpoint/2010/main" val="6294128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A304F29-7587-45E1-A728-46B5C401BDA8}" type="datetimeFigureOut">
              <a:rPr lang="en-US" smtClean="0"/>
              <a:t>11/16/21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FBA6E7-C78D-43F1-895A-716D1D78C475}" type="slidenum">
              <a:rPr lang="en-US" smtClean="0"/>
              <a:t>‹#›</a:t>
            </a:fld>
            <a:endParaRPr lang="en-US"/>
          </a:p>
        </p:txBody>
      </p:sp>
    </p:spTree>
    <p:extLst>
      <p:ext uri="{BB962C8B-B14F-4D97-AF65-F5344CB8AC3E}">
        <p14:creationId xmlns:p14="http://schemas.microsoft.com/office/powerpoint/2010/main" val="25276501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304F29-7587-45E1-A728-46B5C401BDA8}" type="datetimeFigureOut">
              <a:rPr lang="en-US" smtClean="0"/>
              <a:t>11/16/21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FBA6E7-C78D-43F1-895A-716D1D78C475}" type="slidenum">
              <a:rPr lang="en-US" smtClean="0"/>
              <a:t>‹#›</a:t>
            </a:fld>
            <a:endParaRPr lang="en-US"/>
          </a:p>
        </p:txBody>
      </p:sp>
    </p:spTree>
    <p:extLst>
      <p:ext uri="{BB962C8B-B14F-4D97-AF65-F5344CB8AC3E}">
        <p14:creationId xmlns:p14="http://schemas.microsoft.com/office/powerpoint/2010/main" val="23805448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A304F29-7587-45E1-A728-46B5C401BDA8}" type="datetimeFigureOut">
              <a:rPr lang="en-US" smtClean="0"/>
              <a:t>11/16/21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FBA6E7-C78D-43F1-895A-716D1D78C475}" type="slidenum">
              <a:rPr lang="en-US" smtClean="0"/>
              <a:t>‹#›</a:t>
            </a:fld>
            <a:endParaRPr lang="en-US"/>
          </a:p>
        </p:txBody>
      </p:sp>
    </p:spTree>
    <p:extLst>
      <p:ext uri="{BB962C8B-B14F-4D97-AF65-F5344CB8AC3E}">
        <p14:creationId xmlns:p14="http://schemas.microsoft.com/office/powerpoint/2010/main" val="892740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C8095-80A6-794C-8A8E-5576019D11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821BC0-F087-C548-9625-7C38102A083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CEFB96-2025-0A46-ABFE-0F913EFEC515}"/>
              </a:ext>
            </a:extLst>
          </p:cNvPr>
          <p:cNvSpPr>
            <a:spLocks noGrp="1"/>
          </p:cNvSpPr>
          <p:nvPr>
            <p:ph type="dt" sz="half" idx="10"/>
          </p:nvPr>
        </p:nvSpPr>
        <p:spPr/>
        <p:txBody>
          <a:bodyPr/>
          <a:lstStyle/>
          <a:p>
            <a:fld id="{268D8D25-642A-924B-B48C-243F412193FA}" type="datetimeFigureOut">
              <a:rPr lang="en-US" smtClean="0"/>
              <a:t>11/16/21</a:t>
            </a:fld>
            <a:endParaRPr lang="en-US"/>
          </a:p>
        </p:txBody>
      </p:sp>
      <p:sp>
        <p:nvSpPr>
          <p:cNvPr id="5" name="Footer Placeholder 4">
            <a:extLst>
              <a:ext uri="{FF2B5EF4-FFF2-40B4-BE49-F238E27FC236}">
                <a16:creationId xmlns:a16="http://schemas.microsoft.com/office/drawing/2014/main" id="{589AF3CE-3231-0747-A600-B4EE4A5EF1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9287DF-B07A-D544-B53D-C4708316FDC2}"/>
              </a:ext>
            </a:extLst>
          </p:cNvPr>
          <p:cNvSpPr>
            <a:spLocks noGrp="1"/>
          </p:cNvSpPr>
          <p:nvPr>
            <p:ph type="sldNum" sz="quarter" idx="12"/>
          </p:nvPr>
        </p:nvSpPr>
        <p:spPr/>
        <p:txBody>
          <a:bodyPr/>
          <a:lstStyle/>
          <a:p>
            <a:fld id="{814BE6AE-0B80-214A-98D0-5C734E12EF7A}" type="slidenum">
              <a:rPr lang="en-US" smtClean="0"/>
              <a:t>‹#›</a:t>
            </a:fld>
            <a:endParaRPr lang="en-US"/>
          </a:p>
        </p:txBody>
      </p:sp>
    </p:spTree>
    <p:extLst>
      <p:ext uri="{BB962C8B-B14F-4D97-AF65-F5344CB8AC3E}">
        <p14:creationId xmlns:p14="http://schemas.microsoft.com/office/powerpoint/2010/main" val="6413453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A304F29-7587-45E1-A728-46B5C401BDA8}" type="datetimeFigureOut">
              <a:rPr lang="en-US" smtClean="0"/>
              <a:t>11/16/21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FBA6E7-C78D-43F1-895A-716D1D78C475}" type="slidenum">
              <a:rPr lang="en-US" smtClean="0"/>
              <a:t>‹#›</a:t>
            </a:fld>
            <a:endParaRPr lang="en-US"/>
          </a:p>
        </p:txBody>
      </p:sp>
    </p:spTree>
    <p:extLst>
      <p:ext uri="{BB962C8B-B14F-4D97-AF65-F5344CB8AC3E}">
        <p14:creationId xmlns:p14="http://schemas.microsoft.com/office/powerpoint/2010/main" val="7485928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304F29-7587-45E1-A728-46B5C401BDA8}" type="datetimeFigureOut">
              <a:rPr lang="en-US" smtClean="0"/>
              <a:t>11/16/21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FBA6E7-C78D-43F1-895A-716D1D78C475}" type="slidenum">
              <a:rPr lang="en-US" smtClean="0"/>
              <a:t>‹#›</a:t>
            </a:fld>
            <a:endParaRPr lang="en-US"/>
          </a:p>
        </p:txBody>
      </p:sp>
    </p:spTree>
    <p:extLst>
      <p:ext uri="{BB962C8B-B14F-4D97-AF65-F5344CB8AC3E}">
        <p14:creationId xmlns:p14="http://schemas.microsoft.com/office/powerpoint/2010/main" val="42744765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304F29-7587-45E1-A728-46B5C401BDA8}" type="datetimeFigureOut">
              <a:rPr lang="en-US" smtClean="0"/>
              <a:t>11/16/21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FBA6E7-C78D-43F1-895A-716D1D78C475}" type="slidenum">
              <a:rPr lang="en-US" smtClean="0"/>
              <a:t>‹#›</a:t>
            </a:fld>
            <a:endParaRPr lang="en-US"/>
          </a:p>
        </p:txBody>
      </p:sp>
    </p:spTree>
    <p:extLst>
      <p:ext uri="{BB962C8B-B14F-4D97-AF65-F5344CB8AC3E}">
        <p14:creationId xmlns:p14="http://schemas.microsoft.com/office/powerpoint/2010/main" val="19311802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2EC6D60-C4A5-4163-9705-C381380F8EE9}" type="datetimeFigureOut">
              <a:rPr lang="en-US" smtClean="0"/>
              <a:t>11/16/21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829952-5CE4-4B46-8958-D8F39ED203A0}" type="slidenum">
              <a:rPr lang="en-US" smtClean="0"/>
              <a:t>‹#›</a:t>
            </a:fld>
            <a:endParaRPr lang="en-US" dirty="0"/>
          </a:p>
        </p:txBody>
      </p:sp>
    </p:spTree>
    <p:extLst>
      <p:ext uri="{BB962C8B-B14F-4D97-AF65-F5344CB8AC3E}">
        <p14:creationId xmlns:p14="http://schemas.microsoft.com/office/powerpoint/2010/main" val="24759072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EC6D60-C4A5-4163-9705-C381380F8EE9}" type="datetimeFigureOut">
              <a:rPr lang="en-US" smtClean="0"/>
              <a:t>11/16/21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829952-5CE4-4B46-8958-D8F39ED203A0}" type="slidenum">
              <a:rPr lang="en-US" smtClean="0"/>
              <a:t>‹#›</a:t>
            </a:fld>
            <a:endParaRPr lang="en-US" dirty="0"/>
          </a:p>
        </p:txBody>
      </p:sp>
    </p:spTree>
    <p:extLst>
      <p:ext uri="{BB962C8B-B14F-4D97-AF65-F5344CB8AC3E}">
        <p14:creationId xmlns:p14="http://schemas.microsoft.com/office/powerpoint/2010/main" val="27053086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2EC6D60-C4A5-4163-9705-C381380F8EE9}" type="datetimeFigureOut">
              <a:rPr lang="en-US" smtClean="0"/>
              <a:t>11/16/21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829952-5CE4-4B46-8958-D8F39ED203A0}" type="slidenum">
              <a:rPr lang="en-US" smtClean="0"/>
              <a:t>‹#›</a:t>
            </a:fld>
            <a:endParaRPr lang="en-US" dirty="0"/>
          </a:p>
        </p:txBody>
      </p:sp>
    </p:spTree>
    <p:extLst>
      <p:ext uri="{BB962C8B-B14F-4D97-AF65-F5344CB8AC3E}">
        <p14:creationId xmlns:p14="http://schemas.microsoft.com/office/powerpoint/2010/main" val="3688616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2EC6D60-C4A5-4163-9705-C381380F8EE9}" type="datetimeFigureOut">
              <a:rPr lang="en-US" smtClean="0"/>
              <a:t>11/16/21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0829952-5CE4-4B46-8958-D8F39ED203A0}" type="slidenum">
              <a:rPr lang="en-US" smtClean="0"/>
              <a:t>‹#›</a:t>
            </a:fld>
            <a:endParaRPr lang="en-US" dirty="0"/>
          </a:p>
        </p:txBody>
      </p:sp>
    </p:spTree>
    <p:extLst>
      <p:ext uri="{BB962C8B-B14F-4D97-AF65-F5344CB8AC3E}">
        <p14:creationId xmlns:p14="http://schemas.microsoft.com/office/powerpoint/2010/main" val="9940657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EC6D60-C4A5-4163-9705-C381380F8EE9}" type="datetimeFigureOut">
              <a:rPr lang="en-US" smtClean="0"/>
              <a:t>11/16/21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0829952-5CE4-4B46-8958-D8F39ED203A0}" type="slidenum">
              <a:rPr lang="en-US" smtClean="0"/>
              <a:t>‹#›</a:t>
            </a:fld>
            <a:endParaRPr lang="en-US" dirty="0"/>
          </a:p>
        </p:txBody>
      </p:sp>
    </p:spTree>
    <p:extLst>
      <p:ext uri="{BB962C8B-B14F-4D97-AF65-F5344CB8AC3E}">
        <p14:creationId xmlns:p14="http://schemas.microsoft.com/office/powerpoint/2010/main" val="33179057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2EC6D60-C4A5-4163-9705-C381380F8EE9}" type="datetimeFigureOut">
              <a:rPr lang="en-US" smtClean="0"/>
              <a:t>11/16/21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0829952-5CE4-4B46-8958-D8F39ED203A0}" type="slidenum">
              <a:rPr lang="en-US" smtClean="0"/>
              <a:t>‹#›</a:t>
            </a:fld>
            <a:endParaRPr lang="en-US" dirty="0"/>
          </a:p>
        </p:txBody>
      </p:sp>
    </p:spTree>
    <p:extLst>
      <p:ext uri="{BB962C8B-B14F-4D97-AF65-F5344CB8AC3E}">
        <p14:creationId xmlns:p14="http://schemas.microsoft.com/office/powerpoint/2010/main" val="21872015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EC6D60-C4A5-4163-9705-C381380F8EE9}" type="datetimeFigureOut">
              <a:rPr lang="en-US" smtClean="0"/>
              <a:t>11/16/21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0829952-5CE4-4B46-8958-D8F39ED203A0}" type="slidenum">
              <a:rPr lang="en-US" smtClean="0"/>
              <a:t>‹#›</a:t>
            </a:fld>
            <a:endParaRPr lang="en-US" dirty="0"/>
          </a:p>
        </p:txBody>
      </p:sp>
    </p:spTree>
    <p:extLst>
      <p:ext uri="{BB962C8B-B14F-4D97-AF65-F5344CB8AC3E}">
        <p14:creationId xmlns:p14="http://schemas.microsoft.com/office/powerpoint/2010/main" val="774659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F7504-2B4D-5940-B3F0-AA443651FE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85CCFB-6E13-4540-8600-4B2FB56206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062DE5-04A5-F148-BE39-047E3C429736}"/>
              </a:ext>
            </a:extLst>
          </p:cNvPr>
          <p:cNvSpPr>
            <a:spLocks noGrp="1"/>
          </p:cNvSpPr>
          <p:nvPr>
            <p:ph type="dt" sz="half" idx="10"/>
          </p:nvPr>
        </p:nvSpPr>
        <p:spPr/>
        <p:txBody>
          <a:bodyPr/>
          <a:lstStyle/>
          <a:p>
            <a:fld id="{268D8D25-642A-924B-B48C-243F412193FA}" type="datetimeFigureOut">
              <a:rPr lang="en-US" smtClean="0"/>
              <a:t>11/16/21</a:t>
            </a:fld>
            <a:endParaRPr lang="en-US"/>
          </a:p>
        </p:txBody>
      </p:sp>
      <p:sp>
        <p:nvSpPr>
          <p:cNvPr id="5" name="Footer Placeholder 4">
            <a:extLst>
              <a:ext uri="{FF2B5EF4-FFF2-40B4-BE49-F238E27FC236}">
                <a16:creationId xmlns:a16="http://schemas.microsoft.com/office/drawing/2014/main" id="{ED3190A0-A950-944C-9CC1-A2098FB928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7AF5C7-8F0E-0F40-B34C-F428C4A66BAC}"/>
              </a:ext>
            </a:extLst>
          </p:cNvPr>
          <p:cNvSpPr>
            <a:spLocks noGrp="1"/>
          </p:cNvSpPr>
          <p:nvPr>
            <p:ph type="sldNum" sz="quarter" idx="12"/>
          </p:nvPr>
        </p:nvSpPr>
        <p:spPr/>
        <p:txBody>
          <a:bodyPr/>
          <a:lstStyle/>
          <a:p>
            <a:fld id="{814BE6AE-0B80-214A-98D0-5C734E12EF7A}" type="slidenum">
              <a:rPr lang="en-US" smtClean="0"/>
              <a:t>‹#›</a:t>
            </a:fld>
            <a:endParaRPr lang="en-US"/>
          </a:p>
        </p:txBody>
      </p:sp>
    </p:spTree>
    <p:extLst>
      <p:ext uri="{BB962C8B-B14F-4D97-AF65-F5344CB8AC3E}">
        <p14:creationId xmlns:p14="http://schemas.microsoft.com/office/powerpoint/2010/main" val="40598699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2EC6D60-C4A5-4163-9705-C381380F8EE9}" type="datetimeFigureOut">
              <a:rPr lang="en-US" smtClean="0"/>
              <a:t>11/16/21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0829952-5CE4-4B46-8958-D8F39ED203A0}" type="slidenum">
              <a:rPr lang="en-US" smtClean="0"/>
              <a:t>‹#›</a:t>
            </a:fld>
            <a:endParaRPr lang="en-US" dirty="0"/>
          </a:p>
        </p:txBody>
      </p:sp>
    </p:spTree>
    <p:extLst>
      <p:ext uri="{BB962C8B-B14F-4D97-AF65-F5344CB8AC3E}">
        <p14:creationId xmlns:p14="http://schemas.microsoft.com/office/powerpoint/2010/main" val="22718804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2EC6D60-C4A5-4163-9705-C381380F8EE9}" type="datetimeFigureOut">
              <a:rPr lang="en-US" smtClean="0"/>
              <a:t>11/16/21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0829952-5CE4-4B46-8958-D8F39ED203A0}" type="slidenum">
              <a:rPr lang="en-US" smtClean="0"/>
              <a:t>‹#›</a:t>
            </a:fld>
            <a:endParaRPr lang="en-US" dirty="0"/>
          </a:p>
        </p:txBody>
      </p:sp>
    </p:spTree>
    <p:extLst>
      <p:ext uri="{BB962C8B-B14F-4D97-AF65-F5344CB8AC3E}">
        <p14:creationId xmlns:p14="http://schemas.microsoft.com/office/powerpoint/2010/main" val="9552431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2EC6D60-C4A5-4163-9705-C381380F8EE9}" type="datetimeFigureOut">
              <a:rPr lang="en-US" smtClean="0"/>
              <a:t>11/16/21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829952-5CE4-4B46-8958-D8F39ED203A0}" type="slidenum">
              <a:rPr lang="en-US" smtClean="0"/>
              <a:t>‹#›</a:t>
            </a:fld>
            <a:endParaRPr lang="en-US" dirty="0"/>
          </a:p>
        </p:txBody>
      </p:sp>
    </p:spTree>
    <p:extLst>
      <p:ext uri="{BB962C8B-B14F-4D97-AF65-F5344CB8AC3E}">
        <p14:creationId xmlns:p14="http://schemas.microsoft.com/office/powerpoint/2010/main" val="16650805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2EC6D60-C4A5-4163-9705-C381380F8EE9}" type="datetimeFigureOut">
              <a:rPr lang="en-US" smtClean="0"/>
              <a:t>11/16/21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829952-5CE4-4B46-8958-D8F39ED203A0}" type="slidenum">
              <a:rPr lang="en-US" smtClean="0"/>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6058815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2EC6D60-C4A5-4163-9705-C381380F8EE9}" type="datetimeFigureOut">
              <a:rPr lang="en-US" smtClean="0"/>
              <a:t>11/16/21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829952-5CE4-4B46-8958-D8F39ED203A0}" type="slidenum">
              <a:rPr lang="en-US" smtClean="0"/>
              <a:t>‹#›</a:t>
            </a:fld>
            <a:endParaRPr lang="en-US" dirty="0"/>
          </a:p>
        </p:txBody>
      </p:sp>
    </p:spTree>
    <p:extLst>
      <p:ext uri="{BB962C8B-B14F-4D97-AF65-F5344CB8AC3E}">
        <p14:creationId xmlns:p14="http://schemas.microsoft.com/office/powerpoint/2010/main" val="3844503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2EC6D60-C4A5-4163-9705-C381380F8EE9}" type="datetimeFigureOut">
              <a:rPr lang="en-US" smtClean="0"/>
              <a:t>11/16/21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829952-5CE4-4B46-8958-D8F39ED203A0}"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719846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2EC6D60-C4A5-4163-9705-C381380F8EE9}" type="datetimeFigureOut">
              <a:rPr lang="en-US" smtClean="0"/>
              <a:t>11/16/21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829952-5CE4-4B46-8958-D8F39ED203A0}" type="slidenum">
              <a:rPr lang="en-US" smtClean="0"/>
              <a:t>‹#›</a:t>
            </a:fld>
            <a:endParaRPr lang="en-US" dirty="0"/>
          </a:p>
        </p:txBody>
      </p:sp>
    </p:spTree>
    <p:extLst>
      <p:ext uri="{BB962C8B-B14F-4D97-AF65-F5344CB8AC3E}">
        <p14:creationId xmlns:p14="http://schemas.microsoft.com/office/powerpoint/2010/main" val="10924829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EC6D60-C4A5-4163-9705-C381380F8EE9}" type="datetimeFigureOut">
              <a:rPr lang="en-US" smtClean="0"/>
              <a:t>11/16/21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829952-5CE4-4B46-8958-D8F39ED203A0}" type="slidenum">
              <a:rPr lang="en-US" smtClean="0"/>
              <a:t>‹#›</a:t>
            </a:fld>
            <a:endParaRPr lang="en-US" dirty="0"/>
          </a:p>
        </p:txBody>
      </p:sp>
    </p:spTree>
    <p:extLst>
      <p:ext uri="{BB962C8B-B14F-4D97-AF65-F5344CB8AC3E}">
        <p14:creationId xmlns:p14="http://schemas.microsoft.com/office/powerpoint/2010/main" val="22904193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EC6D60-C4A5-4163-9705-C381380F8EE9}" type="datetimeFigureOut">
              <a:rPr lang="en-US" smtClean="0"/>
              <a:t>11/16/21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829952-5CE4-4B46-8958-D8F39ED203A0}" type="slidenum">
              <a:rPr lang="en-US" smtClean="0"/>
              <a:t>‹#›</a:t>
            </a:fld>
            <a:endParaRPr lang="en-US" dirty="0"/>
          </a:p>
        </p:txBody>
      </p:sp>
    </p:spTree>
    <p:extLst>
      <p:ext uri="{BB962C8B-B14F-4D97-AF65-F5344CB8AC3E}">
        <p14:creationId xmlns:p14="http://schemas.microsoft.com/office/powerpoint/2010/main" val="3587125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4A553-9EA4-5C45-901C-E85C0BFC0E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7BCB9B-F022-1B4F-9030-A4FE527F53E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637E13-87C6-CD44-ABC2-7865A7578C5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6D3949-8B65-8446-9E63-2770D133C911}"/>
              </a:ext>
            </a:extLst>
          </p:cNvPr>
          <p:cNvSpPr>
            <a:spLocks noGrp="1"/>
          </p:cNvSpPr>
          <p:nvPr>
            <p:ph type="dt" sz="half" idx="10"/>
          </p:nvPr>
        </p:nvSpPr>
        <p:spPr/>
        <p:txBody>
          <a:bodyPr/>
          <a:lstStyle/>
          <a:p>
            <a:fld id="{268D8D25-642A-924B-B48C-243F412193FA}" type="datetimeFigureOut">
              <a:rPr lang="en-US" smtClean="0"/>
              <a:t>11/16/21</a:t>
            </a:fld>
            <a:endParaRPr lang="en-US"/>
          </a:p>
        </p:txBody>
      </p:sp>
      <p:sp>
        <p:nvSpPr>
          <p:cNvPr id="6" name="Footer Placeholder 5">
            <a:extLst>
              <a:ext uri="{FF2B5EF4-FFF2-40B4-BE49-F238E27FC236}">
                <a16:creationId xmlns:a16="http://schemas.microsoft.com/office/drawing/2014/main" id="{7A69F77C-6029-8142-B172-43338E86FC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3C7042-8A33-2E4D-85B9-665CD230929F}"/>
              </a:ext>
            </a:extLst>
          </p:cNvPr>
          <p:cNvSpPr>
            <a:spLocks noGrp="1"/>
          </p:cNvSpPr>
          <p:nvPr>
            <p:ph type="sldNum" sz="quarter" idx="12"/>
          </p:nvPr>
        </p:nvSpPr>
        <p:spPr/>
        <p:txBody>
          <a:bodyPr/>
          <a:lstStyle/>
          <a:p>
            <a:fld id="{814BE6AE-0B80-214A-98D0-5C734E12EF7A}" type="slidenum">
              <a:rPr lang="en-US" smtClean="0"/>
              <a:t>‹#›</a:t>
            </a:fld>
            <a:endParaRPr lang="en-US"/>
          </a:p>
        </p:txBody>
      </p:sp>
    </p:spTree>
    <p:extLst>
      <p:ext uri="{BB962C8B-B14F-4D97-AF65-F5344CB8AC3E}">
        <p14:creationId xmlns:p14="http://schemas.microsoft.com/office/powerpoint/2010/main" val="2551276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8A8F6-40E3-3D4D-A0E0-E03D4AB4D1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5B14F9-93FA-9A4B-A9DC-28F3F8683F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F943A2C-9A56-BF41-B0C3-3A97C2CD25F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D9A936B-148F-624A-B8A2-2A043E878F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69AECA-B053-8346-95D4-2B02ACFFA26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6E277B-2918-9348-8EE8-B1424958ADF6}"/>
              </a:ext>
            </a:extLst>
          </p:cNvPr>
          <p:cNvSpPr>
            <a:spLocks noGrp="1"/>
          </p:cNvSpPr>
          <p:nvPr>
            <p:ph type="dt" sz="half" idx="10"/>
          </p:nvPr>
        </p:nvSpPr>
        <p:spPr/>
        <p:txBody>
          <a:bodyPr/>
          <a:lstStyle/>
          <a:p>
            <a:fld id="{268D8D25-642A-924B-B48C-243F412193FA}" type="datetimeFigureOut">
              <a:rPr lang="en-US" smtClean="0"/>
              <a:t>11/16/21</a:t>
            </a:fld>
            <a:endParaRPr lang="en-US"/>
          </a:p>
        </p:txBody>
      </p:sp>
      <p:sp>
        <p:nvSpPr>
          <p:cNvPr id="8" name="Footer Placeholder 7">
            <a:extLst>
              <a:ext uri="{FF2B5EF4-FFF2-40B4-BE49-F238E27FC236}">
                <a16:creationId xmlns:a16="http://schemas.microsoft.com/office/drawing/2014/main" id="{5ADB4559-A15C-EA4C-A447-E158E75593A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E23493C-BFFF-E444-A076-AD83D9ED3723}"/>
              </a:ext>
            </a:extLst>
          </p:cNvPr>
          <p:cNvSpPr>
            <a:spLocks noGrp="1"/>
          </p:cNvSpPr>
          <p:nvPr>
            <p:ph type="sldNum" sz="quarter" idx="12"/>
          </p:nvPr>
        </p:nvSpPr>
        <p:spPr/>
        <p:txBody>
          <a:bodyPr/>
          <a:lstStyle/>
          <a:p>
            <a:fld id="{814BE6AE-0B80-214A-98D0-5C734E12EF7A}" type="slidenum">
              <a:rPr lang="en-US" smtClean="0"/>
              <a:t>‹#›</a:t>
            </a:fld>
            <a:endParaRPr lang="en-US"/>
          </a:p>
        </p:txBody>
      </p:sp>
    </p:spTree>
    <p:extLst>
      <p:ext uri="{BB962C8B-B14F-4D97-AF65-F5344CB8AC3E}">
        <p14:creationId xmlns:p14="http://schemas.microsoft.com/office/powerpoint/2010/main" val="1623271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90512-CABE-654B-9F77-BB1AD56121A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A470A3A-B643-BE4B-A29E-942B43555482}"/>
              </a:ext>
            </a:extLst>
          </p:cNvPr>
          <p:cNvSpPr>
            <a:spLocks noGrp="1"/>
          </p:cNvSpPr>
          <p:nvPr>
            <p:ph type="dt" sz="half" idx="10"/>
          </p:nvPr>
        </p:nvSpPr>
        <p:spPr/>
        <p:txBody>
          <a:bodyPr/>
          <a:lstStyle/>
          <a:p>
            <a:fld id="{268D8D25-642A-924B-B48C-243F412193FA}" type="datetimeFigureOut">
              <a:rPr lang="en-US" smtClean="0"/>
              <a:t>11/16/21</a:t>
            </a:fld>
            <a:endParaRPr lang="en-US"/>
          </a:p>
        </p:txBody>
      </p:sp>
      <p:sp>
        <p:nvSpPr>
          <p:cNvPr id="4" name="Footer Placeholder 3">
            <a:extLst>
              <a:ext uri="{FF2B5EF4-FFF2-40B4-BE49-F238E27FC236}">
                <a16:creationId xmlns:a16="http://schemas.microsoft.com/office/drawing/2014/main" id="{04767FF7-F1A6-B74D-927F-A3B38591C7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A8B667-842D-C846-9502-8BA1C23C01AD}"/>
              </a:ext>
            </a:extLst>
          </p:cNvPr>
          <p:cNvSpPr>
            <a:spLocks noGrp="1"/>
          </p:cNvSpPr>
          <p:nvPr>
            <p:ph type="sldNum" sz="quarter" idx="12"/>
          </p:nvPr>
        </p:nvSpPr>
        <p:spPr/>
        <p:txBody>
          <a:bodyPr/>
          <a:lstStyle/>
          <a:p>
            <a:fld id="{814BE6AE-0B80-214A-98D0-5C734E12EF7A}" type="slidenum">
              <a:rPr lang="en-US" smtClean="0"/>
              <a:t>‹#›</a:t>
            </a:fld>
            <a:endParaRPr lang="en-US"/>
          </a:p>
        </p:txBody>
      </p:sp>
    </p:spTree>
    <p:extLst>
      <p:ext uri="{BB962C8B-B14F-4D97-AF65-F5344CB8AC3E}">
        <p14:creationId xmlns:p14="http://schemas.microsoft.com/office/powerpoint/2010/main" val="365231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E4B3A0-870D-F047-92A2-D6402E251C25}"/>
              </a:ext>
            </a:extLst>
          </p:cNvPr>
          <p:cNvSpPr>
            <a:spLocks noGrp="1"/>
          </p:cNvSpPr>
          <p:nvPr>
            <p:ph type="dt" sz="half" idx="10"/>
          </p:nvPr>
        </p:nvSpPr>
        <p:spPr/>
        <p:txBody>
          <a:bodyPr/>
          <a:lstStyle/>
          <a:p>
            <a:fld id="{268D8D25-642A-924B-B48C-243F412193FA}" type="datetimeFigureOut">
              <a:rPr lang="en-US" smtClean="0"/>
              <a:t>11/16/21</a:t>
            </a:fld>
            <a:endParaRPr lang="en-US"/>
          </a:p>
        </p:txBody>
      </p:sp>
      <p:sp>
        <p:nvSpPr>
          <p:cNvPr id="3" name="Footer Placeholder 2">
            <a:extLst>
              <a:ext uri="{FF2B5EF4-FFF2-40B4-BE49-F238E27FC236}">
                <a16:creationId xmlns:a16="http://schemas.microsoft.com/office/drawing/2014/main" id="{B4AD5D70-B743-C04E-92D2-F992C8417A4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5D2C46-280B-7D45-8F1D-435AD7C7B091}"/>
              </a:ext>
            </a:extLst>
          </p:cNvPr>
          <p:cNvSpPr>
            <a:spLocks noGrp="1"/>
          </p:cNvSpPr>
          <p:nvPr>
            <p:ph type="sldNum" sz="quarter" idx="12"/>
          </p:nvPr>
        </p:nvSpPr>
        <p:spPr/>
        <p:txBody>
          <a:bodyPr/>
          <a:lstStyle/>
          <a:p>
            <a:fld id="{814BE6AE-0B80-214A-98D0-5C734E12EF7A}" type="slidenum">
              <a:rPr lang="en-US" smtClean="0"/>
              <a:t>‹#›</a:t>
            </a:fld>
            <a:endParaRPr lang="en-US"/>
          </a:p>
        </p:txBody>
      </p:sp>
    </p:spTree>
    <p:extLst>
      <p:ext uri="{BB962C8B-B14F-4D97-AF65-F5344CB8AC3E}">
        <p14:creationId xmlns:p14="http://schemas.microsoft.com/office/powerpoint/2010/main" val="3070691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BF2E2-F55F-2E4C-8EAC-0800DF8CD7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3EC42C-F2A2-C444-84A2-785685E231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E2C4346-5673-CB47-9CA5-4D6C09130F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36A62C-B930-144E-A3DE-7552C5B39F26}"/>
              </a:ext>
            </a:extLst>
          </p:cNvPr>
          <p:cNvSpPr>
            <a:spLocks noGrp="1"/>
          </p:cNvSpPr>
          <p:nvPr>
            <p:ph type="dt" sz="half" idx="10"/>
          </p:nvPr>
        </p:nvSpPr>
        <p:spPr/>
        <p:txBody>
          <a:bodyPr/>
          <a:lstStyle/>
          <a:p>
            <a:fld id="{268D8D25-642A-924B-B48C-243F412193FA}" type="datetimeFigureOut">
              <a:rPr lang="en-US" smtClean="0"/>
              <a:t>11/16/21</a:t>
            </a:fld>
            <a:endParaRPr lang="en-US"/>
          </a:p>
        </p:txBody>
      </p:sp>
      <p:sp>
        <p:nvSpPr>
          <p:cNvPr id="6" name="Footer Placeholder 5">
            <a:extLst>
              <a:ext uri="{FF2B5EF4-FFF2-40B4-BE49-F238E27FC236}">
                <a16:creationId xmlns:a16="http://schemas.microsoft.com/office/drawing/2014/main" id="{77E286C5-7D2D-1D43-A61A-4B3707914A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42B37F-C647-C44D-8A79-9D4433826D9D}"/>
              </a:ext>
            </a:extLst>
          </p:cNvPr>
          <p:cNvSpPr>
            <a:spLocks noGrp="1"/>
          </p:cNvSpPr>
          <p:nvPr>
            <p:ph type="sldNum" sz="quarter" idx="12"/>
          </p:nvPr>
        </p:nvSpPr>
        <p:spPr/>
        <p:txBody>
          <a:bodyPr/>
          <a:lstStyle/>
          <a:p>
            <a:fld id="{814BE6AE-0B80-214A-98D0-5C734E12EF7A}" type="slidenum">
              <a:rPr lang="en-US" smtClean="0"/>
              <a:t>‹#›</a:t>
            </a:fld>
            <a:endParaRPr lang="en-US"/>
          </a:p>
        </p:txBody>
      </p:sp>
    </p:spTree>
    <p:extLst>
      <p:ext uri="{BB962C8B-B14F-4D97-AF65-F5344CB8AC3E}">
        <p14:creationId xmlns:p14="http://schemas.microsoft.com/office/powerpoint/2010/main" val="4084273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97BCB-63DE-6F42-9FC3-17EA827827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4AED5E-7166-8046-85D3-E60762A815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E7CBDE2-CA5B-C642-BD22-DD6CFAB03C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F14268-504F-1E43-9663-F73891E3789B}"/>
              </a:ext>
            </a:extLst>
          </p:cNvPr>
          <p:cNvSpPr>
            <a:spLocks noGrp="1"/>
          </p:cNvSpPr>
          <p:nvPr>
            <p:ph type="dt" sz="half" idx="10"/>
          </p:nvPr>
        </p:nvSpPr>
        <p:spPr/>
        <p:txBody>
          <a:bodyPr/>
          <a:lstStyle/>
          <a:p>
            <a:fld id="{268D8D25-642A-924B-B48C-243F412193FA}" type="datetimeFigureOut">
              <a:rPr lang="en-US" smtClean="0"/>
              <a:t>11/16/21</a:t>
            </a:fld>
            <a:endParaRPr lang="en-US"/>
          </a:p>
        </p:txBody>
      </p:sp>
      <p:sp>
        <p:nvSpPr>
          <p:cNvPr id="6" name="Footer Placeholder 5">
            <a:extLst>
              <a:ext uri="{FF2B5EF4-FFF2-40B4-BE49-F238E27FC236}">
                <a16:creationId xmlns:a16="http://schemas.microsoft.com/office/drawing/2014/main" id="{560581C4-B324-C04D-A93A-08F70850E5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8FDA67-0AF1-8547-939D-501A381155B9}"/>
              </a:ext>
            </a:extLst>
          </p:cNvPr>
          <p:cNvSpPr>
            <a:spLocks noGrp="1"/>
          </p:cNvSpPr>
          <p:nvPr>
            <p:ph type="sldNum" sz="quarter" idx="12"/>
          </p:nvPr>
        </p:nvSpPr>
        <p:spPr/>
        <p:txBody>
          <a:bodyPr/>
          <a:lstStyle/>
          <a:p>
            <a:fld id="{814BE6AE-0B80-214A-98D0-5C734E12EF7A}" type="slidenum">
              <a:rPr lang="en-US" smtClean="0"/>
              <a:t>‹#›</a:t>
            </a:fld>
            <a:endParaRPr lang="en-US"/>
          </a:p>
        </p:txBody>
      </p:sp>
    </p:spTree>
    <p:extLst>
      <p:ext uri="{BB962C8B-B14F-4D97-AF65-F5344CB8AC3E}">
        <p14:creationId xmlns:p14="http://schemas.microsoft.com/office/powerpoint/2010/main" val="537720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729CBA-7B9F-F04F-97CA-E99EAB704E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71143B-722B-EF4A-AA6B-C209883606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03FFFE-F3D7-A040-AF6E-2CB250223A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8D8D25-642A-924B-B48C-243F412193FA}" type="datetimeFigureOut">
              <a:rPr lang="en-US" smtClean="0"/>
              <a:t>11/16/21</a:t>
            </a:fld>
            <a:endParaRPr lang="en-US"/>
          </a:p>
        </p:txBody>
      </p:sp>
      <p:sp>
        <p:nvSpPr>
          <p:cNvPr id="5" name="Footer Placeholder 4">
            <a:extLst>
              <a:ext uri="{FF2B5EF4-FFF2-40B4-BE49-F238E27FC236}">
                <a16:creationId xmlns:a16="http://schemas.microsoft.com/office/drawing/2014/main" id="{57952655-73DD-984E-AFDD-FE26989022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F4A58BF-4104-4549-A4B0-BC123F5742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4BE6AE-0B80-214A-98D0-5C734E12EF7A}" type="slidenum">
              <a:rPr lang="en-US" smtClean="0"/>
              <a:t>‹#›</a:t>
            </a:fld>
            <a:endParaRPr lang="en-US"/>
          </a:p>
        </p:txBody>
      </p:sp>
    </p:spTree>
    <p:extLst>
      <p:ext uri="{BB962C8B-B14F-4D97-AF65-F5344CB8AC3E}">
        <p14:creationId xmlns:p14="http://schemas.microsoft.com/office/powerpoint/2010/main" val="17301349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304F29-7587-45E1-A728-46B5C401BDA8}" type="datetimeFigureOut">
              <a:rPr lang="en-US" smtClean="0"/>
              <a:t>11/16/21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FBA6E7-C78D-43F1-895A-716D1D78C475}" type="slidenum">
              <a:rPr lang="en-US" smtClean="0"/>
              <a:t>‹#›</a:t>
            </a:fld>
            <a:endParaRPr lang="en-US"/>
          </a:p>
        </p:txBody>
      </p:sp>
    </p:spTree>
    <p:extLst>
      <p:ext uri="{BB962C8B-B14F-4D97-AF65-F5344CB8AC3E}">
        <p14:creationId xmlns:p14="http://schemas.microsoft.com/office/powerpoint/2010/main" val="210692573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EC6D60-C4A5-4163-9705-C381380F8EE9}" type="datetimeFigureOut">
              <a:rPr lang="en-US" smtClean="0"/>
              <a:t>11/16/21</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80829952-5CE4-4B46-8958-D8F39ED203A0}" type="slidenum">
              <a:rPr lang="en-US" smtClean="0"/>
              <a:t>‹#›</a:t>
            </a:fld>
            <a:endParaRPr lang="en-US" dirty="0"/>
          </a:p>
        </p:txBody>
      </p:sp>
    </p:spTree>
    <p:extLst>
      <p:ext uri="{BB962C8B-B14F-4D97-AF65-F5344CB8AC3E}">
        <p14:creationId xmlns:p14="http://schemas.microsoft.com/office/powerpoint/2010/main" val="147986953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18.xml"/><Relationship Id="rId5" Type="http://schemas.openxmlformats.org/officeDocument/2006/relationships/image" Target="../media/image25.jpg"/><Relationship Id="rId4" Type="http://schemas.openxmlformats.org/officeDocument/2006/relationships/image" Target="../media/image2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emf"/><Relationship Id="rId7" Type="http://schemas.openxmlformats.org/officeDocument/2006/relationships/image" Target="../media/image36.emf"/><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emf"/></Relationships>
</file>

<file path=ppt/slides/_rels/slide4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2.emf"/><Relationship Id="rId7" Type="http://schemas.openxmlformats.org/officeDocument/2006/relationships/image" Target="../media/image36.emf"/><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emf"/></Relationships>
</file>

<file path=ppt/slides/_rels/slide42.xml.rels><?xml version="1.0" encoding="UTF-8" standalone="yes"?>
<Relationships xmlns="http://schemas.openxmlformats.org/package/2006/relationships"><Relationship Id="rId3" Type="http://schemas.openxmlformats.org/officeDocument/2006/relationships/image" Target="../media/image32.emf"/><Relationship Id="rId7" Type="http://schemas.openxmlformats.org/officeDocument/2006/relationships/image" Target="../media/image36.emf"/><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emf"/></Relationships>
</file>

<file path=ppt/slides/_rels/slide4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2.emf"/><Relationship Id="rId7" Type="http://schemas.openxmlformats.org/officeDocument/2006/relationships/image" Target="../media/image36.emf"/><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emf"/><Relationship Id="rId9" Type="http://schemas.openxmlformats.org/officeDocument/2006/relationships/hyperlink" Target="https://www.biggerpockets.com/member-blogs/4704/42419-cleveland-neighborhood-grades" TargetMode="External"/></Relationships>
</file>

<file path=ppt/slides/_rels/slide44.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32.emf"/><Relationship Id="rId7" Type="http://schemas.openxmlformats.org/officeDocument/2006/relationships/image" Target="../media/image36.emf"/><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emf"/></Relationships>
</file>

<file path=ppt/slides/_rels/slide45.xml.rels><?xml version="1.0" encoding="UTF-8" standalone="yes"?>
<Relationships xmlns="http://schemas.openxmlformats.org/package/2006/relationships"><Relationship Id="rId3" Type="http://schemas.openxmlformats.org/officeDocument/2006/relationships/image" Target="../media/image32.emf"/><Relationship Id="rId7" Type="http://schemas.openxmlformats.org/officeDocument/2006/relationships/image" Target="../media/image36.emf"/><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emf"/></Relationships>
</file>

<file path=ppt/slides/_rels/slide4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2.emf"/><Relationship Id="rId7" Type="http://schemas.openxmlformats.org/officeDocument/2006/relationships/image" Target="../media/image36.emf"/><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emf"/><Relationship Id="rId9" Type="http://schemas.microsoft.com/office/2007/relationships/hdphoto" Target="../media/hdphoto1.wdp"/></Relationships>
</file>

<file path=ppt/slides/_rels/slide47.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2.emf"/><Relationship Id="rId7" Type="http://schemas.openxmlformats.org/officeDocument/2006/relationships/image" Target="../media/image36.emf"/><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emf"/></Relationships>
</file>

<file path=ppt/slides/_rels/slide4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2.emf"/><Relationship Id="rId7" Type="http://schemas.openxmlformats.org/officeDocument/2006/relationships/image" Target="../media/image36.emf"/><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emf"/></Relationships>
</file>

<file path=ppt/slides/_rels/slide49.xml.rels><?xml version="1.0" encoding="UTF-8" standalone="yes"?>
<Relationships xmlns="http://schemas.openxmlformats.org/package/2006/relationships"><Relationship Id="rId8" Type="http://schemas.openxmlformats.org/officeDocument/2006/relationships/hyperlink" Target="mailto:jaymel@oldbrooklyn.com" TargetMode="External"/><Relationship Id="rId3" Type="http://schemas.openxmlformats.org/officeDocument/2006/relationships/image" Target="../media/image32.emf"/><Relationship Id="rId7" Type="http://schemas.openxmlformats.org/officeDocument/2006/relationships/image" Target="../media/image36.emf"/><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emf"/><Relationship Id="rId9" Type="http://schemas.openxmlformats.org/officeDocument/2006/relationships/image" Target="../media/image37.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90971" y="1"/>
            <a:ext cx="4601029" cy="6858000"/>
          </a:xfrm>
          <a:solidFill>
            <a:schemeClr val="accent6"/>
          </a:solidFill>
        </p:spPr>
        <p:txBody>
          <a:bodyPr vert="horz" lIns="91440" tIns="45720" rIns="91440" bIns="45720" rtlCol="0" anchor="t">
            <a:normAutofit/>
          </a:bodyPr>
          <a:lstStyle/>
          <a:p>
            <a:br>
              <a:rPr lang="en-US" sz="3700" dirty="0">
                <a:solidFill>
                  <a:schemeClr val="bg1"/>
                </a:solidFill>
              </a:rPr>
            </a:br>
            <a:br>
              <a:rPr lang="en-US" sz="3700" dirty="0">
                <a:solidFill>
                  <a:schemeClr val="bg1"/>
                </a:solidFill>
              </a:rPr>
            </a:br>
            <a:r>
              <a:rPr lang="en-US" sz="3700" dirty="0">
                <a:solidFill>
                  <a:schemeClr val="bg1"/>
                </a:solidFill>
              </a:rPr>
              <a:t>Shut Out: Exploring the Impact of Institutional Investors on Middle Neighborhoods</a:t>
            </a:r>
          </a:p>
        </p:txBody>
      </p:sp>
      <p:sp>
        <p:nvSpPr>
          <p:cNvPr id="6" name="Rectangle 5"/>
          <p:cNvSpPr/>
          <p:nvPr/>
        </p:nvSpPr>
        <p:spPr>
          <a:xfrm>
            <a:off x="-339634" y="5421085"/>
            <a:ext cx="12531634" cy="1436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1"/>
          <p:cNvSpPr txBox="1">
            <a:spLocks/>
          </p:cNvSpPr>
          <p:nvPr/>
        </p:nvSpPr>
        <p:spPr>
          <a:xfrm>
            <a:off x="0" y="5556738"/>
            <a:ext cx="11379200" cy="1160345"/>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ED7D31"/>
                </a:solidFill>
                <a:effectLst/>
                <a:uLnTx/>
                <a:uFillTx/>
                <a:latin typeface="Calibri Light" panose="020F0302020204030204"/>
                <a:ea typeface="+mj-ea"/>
                <a:cs typeface="+mj-cs"/>
              </a:rPr>
              <a:t>Sponsored by the Middle Neighborhoods Community of Practice</a:t>
            </a:r>
          </a:p>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ED7D31"/>
                </a:solidFill>
                <a:effectLst/>
                <a:uLnTx/>
                <a:uFillTx/>
                <a:latin typeface="Calibri Light" panose="020F0302020204030204"/>
                <a:ea typeface="+mj-ea"/>
                <a:cs typeface="+mj-cs"/>
              </a:rPr>
              <a:t>Moderator: Marcia Nedland</a:t>
            </a:r>
          </a:p>
        </p:txBody>
      </p:sp>
      <p:pic>
        <p:nvPicPr>
          <p:cNvPr id="7" name="Picture 6" descr="Text&#10;&#10;Description automatically generated">
            <a:extLst>
              <a:ext uri="{FF2B5EF4-FFF2-40B4-BE49-F238E27FC236}">
                <a16:creationId xmlns:a16="http://schemas.microsoft.com/office/drawing/2014/main" id="{8D7F8EEA-57E6-F64B-AC4D-2D034D047937}"/>
              </a:ext>
            </a:extLst>
          </p:cNvPr>
          <p:cNvPicPr>
            <a:picLocks noChangeAspect="1"/>
          </p:cNvPicPr>
          <p:nvPr/>
        </p:nvPicPr>
        <p:blipFill>
          <a:blip r:embed="rId2"/>
          <a:stretch>
            <a:fillRect/>
          </a:stretch>
        </p:blipFill>
        <p:spPr>
          <a:xfrm>
            <a:off x="0" y="0"/>
            <a:ext cx="7590971" cy="5390537"/>
          </a:xfrm>
          <a:prstGeom prst="rect">
            <a:avLst/>
          </a:prstGeom>
        </p:spPr>
      </p:pic>
    </p:spTree>
    <p:extLst>
      <p:ext uri="{BB962C8B-B14F-4D97-AF65-F5344CB8AC3E}">
        <p14:creationId xmlns:p14="http://schemas.microsoft.com/office/powerpoint/2010/main" val="11627750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9CB128-F270-48BC-AF61-68DC835775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22189142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Dbbayard.JPG"/>
          <p:cNvPicPr>
            <a:picLocks noChangeAspect="1"/>
          </p:cNvPicPr>
          <p:nvPr/>
        </p:nvPicPr>
        <p:blipFill rotWithShape="1">
          <a:blip r:embed="rId2"/>
          <a:srcRect l="8558" t="2878" r="12077" b="18084"/>
          <a:stretch/>
        </p:blipFill>
        <p:spPr>
          <a:xfrm>
            <a:off x="1375796" y="127932"/>
            <a:ext cx="9903204" cy="6602135"/>
          </a:xfrm>
          <a:prstGeom prst="rect">
            <a:avLst/>
          </a:prstGeom>
        </p:spPr>
      </p:pic>
    </p:spTree>
    <p:extLst>
      <p:ext uri="{BB962C8B-B14F-4D97-AF65-F5344CB8AC3E}">
        <p14:creationId xmlns:p14="http://schemas.microsoft.com/office/powerpoint/2010/main" val="9424361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9BF9E6-BE06-4DF0-8BF9-AD62A3ECD89E}"/>
              </a:ext>
            </a:extLst>
          </p:cNvPr>
          <p:cNvSpPr txBox="1"/>
          <p:nvPr/>
        </p:nvSpPr>
        <p:spPr>
          <a:xfrm>
            <a:off x="2678806" y="585990"/>
            <a:ext cx="7559899" cy="23954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VAPAC Investor Working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Established in 2017 to share information and best practices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Created a data base of investor information and property holdings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Goal=Coordinate action to curb irresponsible investor behavior  in region—not just within municipal boundaries</a:t>
            </a:r>
          </a:p>
        </p:txBody>
      </p:sp>
      <p:pic>
        <p:nvPicPr>
          <p:cNvPr id="6" name="Picture 5">
            <a:extLst>
              <a:ext uri="{FF2B5EF4-FFF2-40B4-BE49-F238E27FC236}">
                <a16:creationId xmlns:a16="http://schemas.microsoft.com/office/drawing/2014/main" id="{97A14881-2374-4015-AF50-F035442F77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4298" y="3113064"/>
            <a:ext cx="4663404" cy="3497553"/>
          </a:xfrm>
          <a:prstGeom prst="rect">
            <a:avLst/>
          </a:prstGeom>
        </p:spPr>
      </p:pic>
    </p:spTree>
    <p:extLst>
      <p:ext uri="{BB962C8B-B14F-4D97-AF65-F5344CB8AC3E}">
        <p14:creationId xmlns:p14="http://schemas.microsoft.com/office/powerpoint/2010/main" val="945644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descr="SEHome5 cop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63050" cy="687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1524000" y="0"/>
            <a:ext cx="9163050" cy="6858000"/>
          </a:xfrm>
          <a:prstGeom prst="rect">
            <a:avLst/>
          </a:prstGeom>
          <a:solidFill>
            <a:schemeClr val="bg1">
              <a:alpha val="70195"/>
            </a:schemeClr>
          </a:solidFill>
          <a:ln>
            <a:noFill/>
          </a:ln>
          <a:effectLst>
            <a:outerShdw blurRad="40000" dist="23000" dir="5400000" rotWithShape="0">
              <a:srgbClr val="000000">
                <a:alpha val="34999"/>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411" name="Title 1"/>
          <p:cNvSpPr txBox="1">
            <a:spLocks/>
          </p:cNvSpPr>
          <p:nvPr/>
        </p:nvSpPr>
        <p:spPr bwMode="auto">
          <a:xfrm>
            <a:off x="1524000" y="371475"/>
            <a:ext cx="91630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Garamond" charset="0"/>
                <a:ea typeface="ＭＳ Ｐゴシック" charset="0"/>
                <a:cs typeface="Garamond" charset="0"/>
              </a:rPr>
              <a:t>Code Enforcement Strategies</a:t>
            </a:r>
          </a:p>
        </p:txBody>
      </p:sp>
      <p:sp>
        <p:nvSpPr>
          <p:cNvPr id="17412" name="Content Placeholder 2"/>
          <p:cNvSpPr txBox="1">
            <a:spLocks/>
          </p:cNvSpPr>
          <p:nvPr/>
        </p:nvSpPr>
        <p:spPr bwMode="auto">
          <a:xfrm>
            <a:off x="1524000" y="1166018"/>
            <a:ext cx="9144000" cy="52093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0" marR="0" lvl="0" indent="0" algn="l" defTabSz="914400" rtl="0" eaLnBrk="0" fontAlgn="auto" latinLnBrk="0" hangingPunct="0">
              <a:lnSpc>
                <a:spcPct val="100000"/>
              </a:lnSpc>
              <a:spcBef>
                <a:spcPct val="20000"/>
              </a:spcBef>
              <a:spcAft>
                <a:spcPts val="0"/>
              </a:spcAft>
              <a:buClrTx/>
              <a:buSzTx/>
              <a:buFont typeface="Arial" charset="0"/>
              <a:buNone/>
              <a:tabLst/>
              <a:defRPr/>
            </a:pPr>
            <a:r>
              <a:rPr kumimoji="0" lang="en-US" sz="2400" b="1" i="0" u="none" strike="noStrike" kern="1200" cap="none" spc="0" normalizeH="0" baseline="0" noProof="0" dirty="0">
                <a:ln>
                  <a:noFill/>
                </a:ln>
                <a:solidFill>
                  <a:prstClr val="black"/>
                </a:solidFill>
                <a:effectLst/>
                <a:uLnTx/>
                <a:uFillTx/>
                <a:latin typeface="Garamond" charset="0"/>
                <a:ea typeface="ＭＳ Ｐゴシック" charset="0"/>
                <a:cs typeface="Garamond" charset="0"/>
              </a:rPr>
              <a:t>Rental Ordinance</a:t>
            </a:r>
            <a:r>
              <a:rPr kumimoji="0" lang="en-US" sz="2400" b="0" i="0" u="none" strike="noStrike" kern="1200" cap="none" spc="0" normalizeH="0" baseline="0" noProof="0" dirty="0">
                <a:ln>
                  <a:noFill/>
                </a:ln>
                <a:solidFill>
                  <a:prstClr val="black"/>
                </a:solidFill>
                <a:effectLst/>
                <a:uLnTx/>
                <a:uFillTx/>
                <a:latin typeface="Garamond" charset="0"/>
                <a:ea typeface="ＭＳ Ｐゴシック" charset="0"/>
                <a:cs typeface="Garamond" charset="0"/>
              </a:rPr>
              <a:t>:  Annual Registration of all rental properties; inspection every three years inside and out; no registration of properties with delinquent property taxes; must have local agent-in-charge if out of town ownership; cross check records of school district to find unregistered rentals; MOU with Housing Authority; fines and penalty fees for non-compliance.</a:t>
            </a:r>
          </a:p>
          <a:p>
            <a:pPr marL="0" marR="0" lvl="0" indent="0" algn="l" defTabSz="914400" rtl="0" eaLnBrk="0" fontAlgn="auto" latinLnBrk="0" hangingPunct="0">
              <a:lnSpc>
                <a:spcPct val="100000"/>
              </a:lnSpc>
              <a:spcBef>
                <a:spcPct val="20000"/>
              </a:spcBef>
              <a:spcAft>
                <a:spcPts val="0"/>
              </a:spcAft>
              <a:buClrTx/>
              <a:buSzTx/>
              <a:buFont typeface="Arial" charset="0"/>
              <a:buNone/>
              <a:tabLst/>
              <a:defRPr/>
            </a:pPr>
            <a:r>
              <a:rPr kumimoji="0" lang="en-US" sz="2400" b="1" i="0" u="none" strike="noStrike" kern="1200" cap="none" spc="0" normalizeH="0" baseline="0" noProof="0" dirty="0">
                <a:ln>
                  <a:noFill/>
                </a:ln>
                <a:solidFill>
                  <a:prstClr val="black"/>
                </a:solidFill>
                <a:effectLst/>
                <a:uLnTx/>
                <a:uFillTx/>
                <a:latin typeface="Garamond" charset="0"/>
                <a:ea typeface="ＭＳ Ｐゴシック" charset="0"/>
                <a:cs typeface="Garamond" charset="0"/>
              </a:rPr>
              <a:t>Owner Occupied homes </a:t>
            </a:r>
            <a:r>
              <a:rPr kumimoji="0" lang="en-US" sz="2400" b="0" i="0" u="none" strike="noStrike" kern="1200" cap="none" spc="0" normalizeH="0" baseline="0" noProof="0" dirty="0">
                <a:ln>
                  <a:noFill/>
                </a:ln>
                <a:solidFill>
                  <a:prstClr val="black"/>
                </a:solidFill>
                <a:effectLst/>
                <a:uLnTx/>
                <a:uFillTx/>
                <a:latin typeface="Garamond" charset="0"/>
                <a:ea typeface="ＭＳ Ｐゴシック" charset="0"/>
                <a:cs typeface="Garamond" charset="0"/>
              </a:rPr>
              <a:t>are inspected, exterior only every six years</a:t>
            </a:r>
          </a:p>
          <a:p>
            <a:pPr marL="342900" marR="0" lvl="0" indent="-342900" algn="l" defTabSz="914400" rtl="0" eaLnBrk="0" fontAlgn="auto" latinLnBrk="0" hangingPunct="0">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Garamond" charset="0"/>
                <a:ea typeface="ＭＳ Ｐゴシック" charset="0"/>
                <a:cs typeface="Garamond" charset="0"/>
              </a:rPr>
              <a:t>Aggressive follow up of complaints and for quality of life issues like trash cans left at the curb and high grass and weeds</a:t>
            </a:r>
          </a:p>
          <a:p>
            <a:pPr marL="342900" marR="0" lvl="0" indent="-342900" algn="l" defTabSz="914400" rtl="0" eaLnBrk="0" fontAlgn="auto" latinLnBrk="0" hangingPunct="0">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Garamond" charset="0"/>
                <a:ea typeface="ＭＳ Ｐゴシック" charset="0"/>
                <a:cs typeface="Garamond" charset="0"/>
              </a:rPr>
              <a:t>Demolition and Orders of Nuisance Abatement used as needed</a:t>
            </a:r>
          </a:p>
          <a:p>
            <a:pPr marL="342900" marR="0" lvl="0" indent="-342900" algn="l" defTabSz="914400" rtl="0" eaLnBrk="0" fontAlgn="auto" latinLnBrk="0" hangingPunct="0">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Garamond" charset="0"/>
                <a:ea typeface="ＭＳ Ｐゴシック" charset="0"/>
                <a:cs typeface="Garamond" charset="0"/>
              </a:rPr>
              <a:t>Monitor property transfers to look for activity and non-compliance:  Realtor.com and Redfin are goldmines of information!</a:t>
            </a:r>
          </a:p>
          <a:p>
            <a:pPr marL="342900" marR="0" lvl="0" indent="-342900" algn="l" defTabSz="914400" rtl="0" eaLnBrk="0" fontAlgn="auto" latinLnBrk="0" hangingPunct="0">
              <a:lnSpc>
                <a:spcPct val="100000"/>
              </a:lnSpc>
              <a:spcBef>
                <a:spcPct val="20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Garamond" charset="0"/>
              <a:ea typeface="ＭＳ Ｐゴシック" charset="0"/>
              <a:cs typeface="Garamond" charset="0"/>
            </a:endParaRPr>
          </a:p>
          <a:p>
            <a:pPr marL="0" marR="0" lvl="0" indent="0" algn="ctr" defTabSz="914400" rtl="0" eaLnBrk="0" fontAlgn="auto" latinLnBrk="0" hangingPunct="0">
              <a:lnSpc>
                <a:spcPct val="100000"/>
              </a:lnSpc>
              <a:spcBef>
                <a:spcPct val="20000"/>
              </a:spcBef>
              <a:spcAft>
                <a:spcPts val="0"/>
              </a:spcAft>
              <a:buClrTx/>
              <a:buSzTx/>
              <a:buFont typeface="Arial" charset="0"/>
              <a:buNone/>
              <a:tabLst/>
              <a:defRPr/>
            </a:pPr>
            <a:endParaRPr kumimoji="0" lang="en-US" sz="2400" b="0" i="0" u="none" strike="noStrike" kern="1200" cap="none" spc="0" normalizeH="0" baseline="0" noProof="0" dirty="0">
              <a:ln>
                <a:noFill/>
              </a:ln>
              <a:solidFill>
                <a:prstClr val="black"/>
              </a:solidFill>
              <a:effectLst/>
              <a:uLnTx/>
              <a:uFillTx/>
              <a:latin typeface="Garamond" charset="0"/>
              <a:ea typeface="ＭＳ Ｐゴシック" charset="0"/>
              <a:cs typeface="Garamond" charset="0"/>
            </a:endParaRPr>
          </a:p>
        </p:txBody>
      </p:sp>
    </p:spTree>
    <p:extLst>
      <p:ext uri="{BB962C8B-B14F-4D97-AF65-F5344CB8AC3E}">
        <p14:creationId xmlns:p14="http://schemas.microsoft.com/office/powerpoint/2010/main" val="25428681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descr="SEHome5 cop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63050" cy="687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a:spLocks noChangeArrowheads="1"/>
          </p:cNvSpPr>
          <p:nvPr/>
        </p:nvSpPr>
        <p:spPr bwMode="auto">
          <a:xfrm>
            <a:off x="1524000" y="0"/>
            <a:ext cx="9163050" cy="6858000"/>
          </a:xfrm>
          <a:prstGeom prst="rect">
            <a:avLst/>
          </a:prstGeom>
          <a:solidFill>
            <a:schemeClr val="bg1">
              <a:alpha val="70195"/>
            </a:schemeClr>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411" name="Title 1"/>
          <p:cNvSpPr txBox="1">
            <a:spLocks/>
          </p:cNvSpPr>
          <p:nvPr/>
        </p:nvSpPr>
        <p:spPr bwMode="auto">
          <a:xfrm>
            <a:off x="1524000" y="371475"/>
            <a:ext cx="91630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Garamond" charset="0"/>
                <a:ea typeface="ＭＳ Ｐゴシック" charset="0"/>
                <a:cs typeface="Garamond" charset="0"/>
              </a:rPr>
              <a:t>Vacant Building </a:t>
            </a:r>
            <a:br>
              <a:rPr kumimoji="0" lang="en-US" sz="4400" b="1" i="0" u="none" strike="noStrike" kern="1200" cap="none" spc="0" normalizeH="0" baseline="0" noProof="0" dirty="0">
                <a:ln>
                  <a:noFill/>
                </a:ln>
                <a:solidFill>
                  <a:prstClr val="black"/>
                </a:solidFill>
                <a:effectLst/>
                <a:uLnTx/>
                <a:uFillTx/>
                <a:latin typeface="Garamond" charset="0"/>
                <a:ea typeface="ＭＳ Ｐゴシック" charset="0"/>
                <a:cs typeface="Garamond" charset="0"/>
              </a:rPr>
            </a:br>
            <a:r>
              <a:rPr kumimoji="0" lang="en-US" sz="4400" b="1" i="0" u="none" strike="noStrike" kern="1200" cap="none" spc="0" normalizeH="0" baseline="0" noProof="0" dirty="0">
                <a:ln>
                  <a:noFill/>
                </a:ln>
                <a:solidFill>
                  <a:prstClr val="black"/>
                </a:solidFill>
                <a:effectLst/>
                <a:uLnTx/>
                <a:uFillTx/>
                <a:latin typeface="Garamond" charset="0"/>
                <a:ea typeface="ＭＳ Ｐゴシック" charset="0"/>
                <a:cs typeface="Garamond" charset="0"/>
              </a:rPr>
              <a:t>Registration Ordinance</a:t>
            </a:r>
          </a:p>
        </p:txBody>
      </p:sp>
      <p:sp>
        <p:nvSpPr>
          <p:cNvPr id="17412" name="Content Placeholder 2"/>
          <p:cNvSpPr txBox="1">
            <a:spLocks/>
          </p:cNvSpPr>
          <p:nvPr/>
        </p:nvSpPr>
        <p:spPr bwMode="auto">
          <a:xfrm>
            <a:off x="1524000" y="2043113"/>
            <a:ext cx="916305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0" marR="0" lvl="0" indent="0" algn="ctr" defTabSz="914400" rtl="0" eaLnBrk="0" fontAlgn="auto" latinLnBrk="0" hangingPunct="0">
              <a:lnSpc>
                <a:spcPct val="100000"/>
              </a:lnSpc>
              <a:spcBef>
                <a:spcPct val="20000"/>
              </a:spcBef>
              <a:spcAft>
                <a:spcPts val="0"/>
              </a:spcAft>
              <a:buClrTx/>
              <a:buSzTx/>
              <a:buFont typeface="Arial" charset="0"/>
              <a:buNone/>
              <a:tabLst/>
              <a:defRPr/>
            </a:pPr>
            <a:r>
              <a:rPr kumimoji="0" lang="en-US" sz="3200" b="1" i="0" u="none" strike="noStrike" kern="1200" cap="none" spc="0" normalizeH="0" baseline="0" noProof="0" dirty="0">
                <a:ln>
                  <a:noFill/>
                </a:ln>
                <a:solidFill>
                  <a:prstClr val="black"/>
                </a:solidFill>
                <a:effectLst/>
                <a:uLnTx/>
                <a:uFillTx/>
                <a:latin typeface="Garamond" charset="0"/>
                <a:ea typeface="ＭＳ Ｐゴシック" charset="0"/>
                <a:cs typeface="Garamond" charset="0"/>
              </a:rPr>
              <a:t>Combines traditional registration requirement </a:t>
            </a:r>
          </a:p>
          <a:p>
            <a:pPr marL="0" marR="0" lvl="0" indent="0" algn="ctr" defTabSz="914400" rtl="0" eaLnBrk="0" fontAlgn="auto" latinLnBrk="0" hangingPunct="0">
              <a:lnSpc>
                <a:spcPct val="100000"/>
              </a:lnSpc>
              <a:spcBef>
                <a:spcPct val="20000"/>
              </a:spcBef>
              <a:spcAft>
                <a:spcPts val="0"/>
              </a:spcAft>
              <a:buClrTx/>
              <a:buSzTx/>
              <a:buFont typeface="Arial" charset="0"/>
              <a:buNone/>
              <a:tabLst/>
              <a:defRPr/>
            </a:pPr>
            <a:r>
              <a:rPr kumimoji="0" lang="en-US" sz="3200" b="1" i="0" u="none" strike="noStrike" kern="1200" cap="none" spc="0" normalizeH="0" baseline="0" noProof="0" dirty="0">
                <a:ln>
                  <a:noFill/>
                </a:ln>
                <a:solidFill>
                  <a:prstClr val="black"/>
                </a:solidFill>
                <a:effectLst/>
                <a:uLnTx/>
                <a:uFillTx/>
                <a:latin typeface="Garamond" charset="0"/>
                <a:ea typeface="ＭＳ Ｐゴシック" charset="0"/>
                <a:cs typeface="Garamond" charset="0"/>
              </a:rPr>
              <a:t>with a point-of-sale inspection</a:t>
            </a:r>
          </a:p>
          <a:p>
            <a:pPr marL="0" marR="0" lvl="0" indent="0" algn="ctr" defTabSz="914400" rtl="0" eaLnBrk="0" fontAlgn="auto" latinLnBrk="0" hangingPunct="0">
              <a:lnSpc>
                <a:spcPct val="100000"/>
              </a:lnSpc>
              <a:spcBef>
                <a:spcPct val="20000"/>
              </a:spcBef>
              <a:spcAft>
                <a:spcPts val="0"/>
              </a:spcAft>
              <a:buClrTx/>
              <a:buSzTx/>
              <a:buFont typeface="Arial" charset="0"/>
              <a:buNone/>
              <a:tabLst/>
              <a:defRPr/>
            </a:pPr>
            <a:endParaRPr kumimoji="0" lang="en-US" sz="2000" b="1" i="0" u="none" strike="noStrike" kern="1200" cap="none" spc="0" normalizeH="0" baseline="0" noProof="0" dirty="0">
              <a:ln>
                <a:noFill/>
              </a:ln>
              <a:solidFill>
                <a:prstClr val="black"/>
              </a:solidFill>
              <a:effectLst/>
              <a:uLnTx/>
              <a:uFillTx/>
              <a:latin typeface="Garamond" charset="0"/>
              <a:ea typeface="ＭＳ Ｐゴシック" charset="0"/>
              <a:cs typeface="Garamond" charset="0"/>
            </a:endParaRPr>
          </a:p>
          <a:p>
            <a:pPr marL="742950" marR="0" lvl="1" indent="-285750" algn="l" defTabSz="914400" rtl="0" eaLnBrk="0" fontAlgn="auto" latinLnBrk="0" hangingPunct="0">
              <a:lnSpc>
                <a:spcPct val="100000"/>
              </a:lnSpc>
              <a:spcBef>
                <a:spcPct val="20000"/>
              </a:spcBef>
              <a:spcAft>
                <a:spcPts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Garamond" charset="0"/>
                <a:ea typeface="ＭＳ Ｐゴシック" charset="0"/>
                <a:cs typeface="Garamond" charset="0"/>
              </a:rPr>
              <a:t>Properties are inspected – full interior and exterior</a:t>
            </a:r>
          </a:p>
          <a:p>
            <a:pPr marL="742950" marR="0" lvl="1" indent="-285750" algn="l" defTabSz="914400" rtl="0" eaLnBrk="0" fontAlgn="auto" latinLnBrk="0" hangingPunct="0">
              <a:lnSpc>
                <a:spcPct val="100000"/>
              </a:lnSpc>
              <a:spcBef>
                <a:spcPct val="20000"/>
              </a:spcBef>
              <a:spcAft>
                <a:spcPts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Garamond" charset="0"/>
                <a:ea typeface="ＭＳ Ｐゴシック" charset="0"/>
                <a:cs typeface="Garamond" charset="0"/>
              </a:rPr>
              <a:t>Buyers are requires to assume violations and escrow </a:t>
            </a:r>
            <a:r>
              <a:rPr kumimoji="0" lang="en-US" sz="2400" b="1" i="0" u="none" strike="noStrike" kern="1200" cap="none" spc="0" normalizeH="0" baseline="0" noProof="0" dirty="0">
                <a:ln>
                  <a:noFill/>
                </a:ln>
                <a:solidFill>
                  <a:prstClr val="black"/>
                </a:solidFill>
                <a:effectLst/>
                <a:uLnTx/>
                <a:uFillTx/>
                <a:latin typeface="Garamond" charset="0"/>
                <a:ea typeface="ＭＳ Ｐゴシック" charset="0"/>
                <a:cs typeface="Garamond" charset="0"/>
              </a:rPr>
              <a:t>100% </a:t>
            </a:r>
            <a:r>
              <a:rPr kumimoji="0" lang="en-US" sz="2400" b="0" i="0" u="none" strike="noStrike" kern="1200" cap="none" spc="0" normalizeH="0" baseline="0" noProof="0" dirty="0">
                <a:ln>
                  <a:noFill/>
                </a:ln>
                <a:solidFill>
                  <a:prstClr val="black"/>
                </a:solidFill>
                <a:effectLst/>
                <a:uLnTx/>
                <a:uFillTx/>
                <a:latin typeface="Garamond" charset="0"/>
                <a:ea typeface="ＭＳ Ｐゴシック" charset="0"/>
                <a:cs typeface="Garamond" charset="0"/>
              </a:rPr>
              <a:t>of the estimated costs of the repairs</a:t>
            </a:r>
          </a:p>
          <a:p>
            <a:pPr marL="742950" marR="0" lvl="1" indent="-285750" algn="l" defTabSz="914400" rtl="0" eaLnBrk="0" fontAlgn="auto" latinLnBrk="0" hangingPunct="0">
              <a:lnSpc>
                <a:spcPct val="100000"/>
              </a:lnSpc>
              <a:spcBef>
                <a:spcPct val="20000"/>
              </a:spcBef>
              <a:spcAft>
                <a:spcPts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Garamond" charset="0"/>
                <a:ea typeface="ＭＳ Ｐゴシック" charset="0"/>
                <a:cs typeface="Garamond" charset="0"/>
              </a:rPr>
              <a:t>Daily</a:t>
            </a:r>
            <a:r>
              <a:rPr kumimoji="0" lang="en-US" sz="2400" b="1" i="0" u="none" strike="noStrike" kern="1200" cap="none" spc="0" normalizeH="0" baseline="0" noProof="0" dirty="0">
                <a:ln>
                  <a:noFill/>
                </a:ln>
                <a:solidFill>
                  <a:prstClr val="black"/>
                </a:solidFill>
                <a:effectLst/>
                <a:uLnTx/>
                <a:uFillTx/>
                <a:latin typeface="Garamond" charset="0"/>
                <a:ea typeface="ＭＳ Ｐゴシック" charset="0"/>
                <a:cs typeface="Garamond" charset="0"/>
              </a:rPr>
              <a:t> </a:t>
            </a:r>
            <a:r>
              <a:rPr kumimoji="0" lang="en-US" sz="2400" b="0" i="0" u="none" strike="noStrike" kern="1200" cap="none" spc="0" normalizeH="0" baseline="0" noProof="0" dirty="0">
                <a:ln>
                  <a:noFill/>
                </a:ln>
                <a:solidFill>
                  <a:prstClr val="black"/>
                </a:solidFill>
                <a:effectLst/>
                <a:uLnTx/>
                <a:uFillTx/>
                <a:latin typeface="Garamond" charset="0"/>
                <a:ea typeface="ＭＳ Ｐゴシック" charset="0"/>
                <a:cs typeface="Garamond" charset="0"/>
              </a:rPr>
              <a:t>fines of up to </a:t>
            </a:r>
            <a:r>
              <a:rPr kumimoji="0" lang="en-US" sz="2400" b="1" i="0" u="none" strike="noStrike" kern="1200" cap="none" spc="0" normalizeH="0" baseline="0" noProof="0" dirty="0">
                <a:ln>
                  <a:noFill/>
                </a:ln>
                <a:solidFill>
                  <a:prstClr val="black"/>
                </a:solidFill>
                <a:effectLst/>
                <a:uLnTx/>
                <a:uFillTx/>
                <a:latin typeface="Garamond" charset="0"/>
                <a:ea typeface="ＭＳ Ｐゴシック" charset="0"/>
                <a:cs typeface="Garamond" charset="0"/>
              </a:rPr>
              <a:t>$1,000 </a:t>
            </a:r>
            <a:r>
              <a:rPr kumimoji="0" lang="en-US" sz="2400" b="0" i="0" u="none" strike="noStrike" kern="1200" cap="none" spc="0" normalizeH="0" baseline="0" noProof="0" dirty="0">
                <a:ln>
                  <a:noFill/>
                </a:ln>
                <a:solidFill>
                  <a:prstClr val="black"/>
                </a:solidFill>
                <a:effectLst/>
                <a:uLnTx/>
                <a:uFillTx/>
                <a:latin typeface="Garamond" charset="0"/>
                <a:ea typeface="ＭＳ Ｐゴシック" charset="0"/>
                <a:cs typeface="Garamond" charset="0"/>
              </a:rPr>
              <a:t>imposed as a lien on the property</a:t>
            </a:r>
          </a:p>
          <a:p>
            <a:pPr marL="742950" marR="0" lvl="1" indent="-285750" algn="l" defTabSz="914400" rtl="0" eaLnBrk="0" fontAlgn="auto" latinLnBrk="0" hangingPunct="0">
              <a:lnSpc>
                <a:spcPct val="100000"/>
              </a:lnSpc>
              <a:spcBef>
                <a:spcPct val="20000"/>
              </a:spcBef>
              <a:spcAft>
                <a:spcPts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Garamond" charset="0"/>
                <a:ea typeface="ＭＳ Ｐゴシック" charset="0"/>
                <a:cs typeface="Garamond" charset="0"/>
              </a:rPr>
              <a:t>Criminal misdemeanor charges</a:t>
            </a:r>
          </a:p>
        </p:txBody>
      </p:sp>
    </p:spTree>
    <p:extLst>
      <p:ext uri="{BB962C8B-B14F-4D97-AF65-F5344CB8AC3E}">
        <p14:creationId xmlns:p14="http://schemas.microsoft.com/office/powerpoint/2010/main" val="42513195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C5713EA-A9FF-4F85-BA09-B258761F9E92}"/>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350628" y="282741"/>
            <a:ext cx="8732939" cy="6548220"/>
          </a:xfrm>
        </p:spPr>
      </p:pic>
    </p:spTree>
    <p:extLst>
      <p:ext uri="{BB962C8B-B14F-4D97-AF65-F5344CB8AC3E}">
        <p14:creationId xmlns:p14="http://schemas.microsoft.com/office/powerpoint/2010/main" val="3796130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descr="SEHome5 cop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63050" cy="687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1524000" y="0"/>
            <a:ext cx="9163050" cy="6858000"/>
          </a:xfrm>
          <a:prstGeom prst="rect">
            <a:avLst/>
          </a:prstGeom>
          <a:solidFill>
            <a:schemeClr val="bg1">
              <a:alpha val="70195"/>
            </a:schemeClr>
          </a:solidFill>
          <a:ln>
            <a:noFill/>
          </a:ln>
          <a:effectLst>
            <a:outerShdw blurRad="40000" dist="23000" dir="5400000" rotWithShape="0">
              <a:srgbClr val="000000">
                <a:alpha val="34999"/>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411" name="Title 1"/>
          <p:cNvSpPr txBox="1">
            <a:spLocks/>
          </p:cNvSpPr>
          <p:nvPr/>
        </p:nvSpPr>
        <p:spPr bwMode="auto">
          <a:xfrm>
            <a:off x="1524000" y="371475"/>
            <a:ext cx="91630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Garamond" charset="0"/>
                <a:ea typeface="ＭＳ Ｐゴシック" charset="0"/>
                <a:cs typeface="Garamond" charset="0"/>
              </a:rPr>
              <a:t>Vacant Building </a:t>
            </a:r>
            <a:br>
              <a:rPr kumimoji="0" lang="en-US" sz="4400" b="1" i="0" u="none" strike="noStrike" kern="1200" cap="none" spc="0" normalizeH="0" baseline="0" noProof="0" dirty="0">
                <a:ln>
                  <a:noFill/>
                </a:ln>
                <a:solidFill>
                  <a:prstClr val="black"/>
                </a:solidFill>
                <a:effectLst/>
                <a:uLnTx/>
                <a:uFillTx/>
                <a:latin typeface="Garamond" charset="0"/>
                <a:ea typeface="ＭＳ Ｐゴシック" charset="0"/>
                <a:cs typeface="Garamond" charset="0"/>
              </a:rPr>
            </a:br>
            <a:r>
              <a:rPr kumimoji="0" lang="en-US" sz="4400" b="1" i="0" u="none" strike="noStrike" kern="1200" cap="none" spc="0" normalizeH="0" baseline="0" noProof="0" dirty="0">
                <a:ln>
                  <a:noFill/>
                </a:ln>
                <a:solidFill>
                  <a:prstClr val="black"/>
                </a:solidFill>
                <a:effectLst/>
                <a:uLnTx/>
                <a:uFillTx/>
                <a:latin typeface="Garamond" charset="0"/>
                <a:ea typeface="ＭＳ Ｐゴシック" charset="0"/>
                <a:cs typeface="Garamond" charset="0"/>
              </a:rPr>
              <a:t>Registration Ordinance</a:t>
            </a:r>
          </a:p>
        </p:txBody>
      </p:sp>
      <p:sp>
        <p:nvSpPr>
          <p:cNvPr id="17412" name="Content Placeholder 2"/>
          <p:cNvSpPr txBox="1">
            <a:spLocks/>
          </p:cNvSpPr>
          <p:nvPr/>
        </p:nvSpPr>
        <p:spPr bwMode="auto">
          <a:xfrm>
            <a:off x="1524000" y="2043113"/>
            <a:ext cx="9163050" cy="4525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0" marR="0" lvl="0" indent="0" algn="ctr" defTabSz="914400" rtl="0" eaLnBrk="0" fontAlgn="auto" latinLnBrk="0" hangingPunct="0">
              <a:lnSpc>
                <a:spcPct val="100000"/>
              </a:lnSpc>
              <a:spcBef>
                <a:spcPct val="20000"/>
              </a:spcBef>
              <a:spcAft>
                <a:spcPts val="0"/>
              </a:spcAft>
              <a:buClrTx/>
              <a:buSzTx/>
              <a:buFont typeface="Arial" charset="0"/>
              <a:buNone/>
              <a:tabLst/>
              <a:defRPr/>
            </a:pPr>
            <a:r>
              <a:rPr kumimoji="0" lang="en-US" sz="3200" b="1" i="0" u="none" strike="noStrike" kern="1200" cap="none" spc="0" normalizeH="0" baseline="0" noProof="0" dirty="0">
                <a:ln>
                  <a:noFill/>
                </a:ln>
                <a:solidFill>
                  <a:prstClr val="black"/>
                </a:solidFill>
                <a:effectLst/>
                <a:uLnTx/>
                <a:uFillTx/>
                <a:latin typeface="Garamond" charset="0"/>
                <a:ea typeface="ＭＳ Ｐゴシック" charset="0"/>
                <a:cs typeface="Garamond" charset="0"/>
              </a:rPr>
              <a:t>Since the ordinance was passed in 2010</a:t>
            </a:r>
          </a:p>
          <a:p>
            <a:pPr marL="0" marR="0" lvl="0" indent="0" algn="ctr" defTabSz="914400" rtl="0" eaLnBrk="0" fontAlgn="auto" latinLnBrk="0" hangingPunct="0">
              <a:lnSpc>
                <a:spcPct val="100000"/>
              </a:lnSpc>
              <a:spcBef>
                <a:spcPct val="20000"/>
              </a:spcBef>
              <a:spcAft>
                <a:spcPts val="0"/>
              </a:spcAft>
              <a:buClrTx/>
              <a:buSzTx/>
              <a:buFont typeface="Arial" charset="0"/>
              <a:buNone/>
              <a:tabLst/>
              <a:defRPr/>
            </a:pPr>
            <a:endParaRPr kumimoji="0" lang="en-US" sz="3200" b="1" i="0" u="none" strike="noStrike" kern="1200" cap="none" spc="0" normalizeH="0" baseline="0" noProof="0" dirty="0">
              <a:ln>
                <a:noFill/>
              </a:ln>
              <a:solidFill>
                <a:prstClr val="black"/>
              </a:solidFill>
              <a:effectLst/>
              <a:uLnTx/>
              <a:uFillTx/>
              <a:latin typeface="Garamond" charset="0"/>
              <a:ea typeface="ＭＳ Ｐゴシック" charset="0"/>
              <a:cs typeface="Garamond" charset="0"/>
            </a:endParaRPr>
          </a:p>
          <a:p>
            <a:pPr marL="0" marR="0" lvl="0" indent="0" algn="ctr" defTabSz="914400" rtl="0" eaLnBrk="0" fontAlgn="auto" latinLnBrk="0" hangingPunct="0">
              <a:lnSpc>
                <a:spcPct val="100000"/>
              </a:lnSpc>
              <a:spcBef>
                <a:spcPct val="20000"/>
              </a:spcBef>
              <a:spcAft>
                <a:spcPts val="0"/>
              </a:spcAft>
              <a:buClrTx/>
              <a:buSzTx/>
              <a:buFont typeface="Arial" charset="0"/>
              <a:buNone/>
              <a:tabLst/>
              <a:defRPr/>
            </a:pPr>
            <a:r>
              <a:rPr kumimoji="0" lang="en-US" sz="3200" b="1" i="0" u="none" strike="noStrike" kern="1200" cap="none" spc="0" normalizeH="0" baseline="0" noProof="0" dirty="0">
                <a:ln>
                  <a:noFill/>
                </a:ln>
                <a:solidFill>
                  <a:prstClr val="black"/>
                </a:solidFill>
                <a:effectLst/>
                <a:uLnTx/>
                <a:uFillTx/>
                <a:latin typeface="Garamond" charset="0"/>
                <a:ea typeface="ＭＳ Ｐゴシック" charset="0"/>
                <a:cs typeface="Garamond" charset="0"/>
              </a:rPr>
              <a:t>Over 1,200 vacant homes have been made fully code compliant</a:t>
            </a:r>
          </a:p>
          <a:p>
            <a:pPr marL="0" marR="0" lvl="0" indent="0" algn="ctr" defTabSz="914400" rtl="0" eaLnBrk="0" fontAlgn="auto" latinLnBrk="0" hangingPunct="0">
              <a:lnSpc>
                <a:spcPct val="100000"/>
              </a:lnSpc>
              <a:spcBef>
                <a:spcPct val="20000"/>
              </a:spcBef>
              <a:spcAft>
                <a:spcPts val="0"/>
              </a:spcAft>
              <a:buClrTx/>
              <a:buSzTx/>
              <a:buFont typeface="Arial" charset="0"/>
              <a:buNone/>
              <a:tabLst/>
              <a:defRPr/>
            </a:pPr>
            <a:endParaRPr kumimoji="0" lang="en-US" sz="3200" b="1" i="0" u="none" strike="noStrike" kern="1200" cap="none" spc="0" normalizeH="0" baseline="0" noProof="0" dirty="0">
              <a:ln>
                <a:noFill/>
              </a:ln>
              <a:solidFill>
                <a:prstClr val="black"/>
              </a:solidFill>
              <a:effectLst/>
              <a:uLnTx/>
              <a:uFillTx/>
              <a:latin typeface="Garamond" charset="0"/>
              <a:ea typeface="ＭＳ Ｐゴシック" charset="0"/>
              <a:cs typeface="Garamond" charset="0"/>
            </a:endParaRPr>
          </a:p>
          <a:p>
            <a:pPr marL="0" marR="0" lvl="0" indent="0" algn="ctr" defTabSz="914400" rtl="0" eaLnBrk="0" fontAlgn="auto" latinLnBrk="0" hangingPunct="0">
              <a:lnSpc>
                <a:spcPct val="100000"/>
              </a:lnSpc>
              <a:spcBef>
                <a:spcPct val="20000"/>
              </a:spcBef>
              <a:spcAft>
                <a:spcPts val="0"/>
              </a:spcAft>
              <a:buClrTx/>
              <a:buSzTx/>
              <a:buFont typeface="Arial" charset="0"/>
              <a:buNone/>
              <a:tabLst/>
              <a:defRPr/>
            </a:pPr>
            <a:r>
              <a:rPr kumimoji="0" lang="en-US" sz="3200" b="1" i="0" u="none" strike="noStrike" kern="1200" cap="none" spc="0" normalizeH="0" baseline="0" noProof="0" dirty="0">
                <a:ln>
                  <a:noFill/>
                </a:ln>
                <a:solidFill>
                  <a:prstClr val="black"/>
                </a:solidFill>
                <a:effectLst/>
                <a:uLnTx/>
                <a:uFillTx/>
                <a:latin typeface="Garamond" charset="0"/>
                <a:ea typeface="ＭＳ Ｐゴシック" charset="0"/>
                <a:cs typeface="Garamond" charset="0"/>
              </a:rPr>
              <a:t>Over $200 million in residential and Commercial Investment in South Euclid</a:t>
            </a:r>
            <a:endParaRPr kumimoji="0" lang="en-US" sz="2400" b="0" i="0" u="none" strike="noStrike" kern="1200" cap="none" spc="0" normalizeH="0" baseline="0" noProof="0" dirty="0">
              <a:ln>
                <a:noFill/>
              </a:ln>
              <a:solidFill>
                <a:prstClr val="black"/>
              </a:solidFill>
              <a:effectLst/>
              <a:uLnTx/>
              <a:uFillTx/>
              <a:latin typeface="Garamond" charset="0"/>
              <a:ea typeface="ＭＳ Ｐゴシック" charset="0"/>
              <a:cs typeface="Garamond" charset="0"/>
            </a:endParaRPr>
          </a:p>
        </p:txBody>
      </p:sp>
    </p:spTree>
    <p:extLst>
      <p:ext uri="{BB962C8B-B14F-4D97-AF65-F5344CB8AC3E}">
        <p14:creationId xmlns:p14="http://schemas.microsoft.com/office/powerpoint/2010/main" val="18365600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32B1A-1E1B-4A04-B93F-1467BE4A5E95}"/>
              </a:ext>
            </a:extLst>
          </p:cNvPr>
          <p:cNvSpPr>
            <a:spLocks noGrp="1"/>
          </p:cNvSpPr>
          <p:nvPr>
            <p:ph type="title" idx="4294967295"/>
          </p:nvPr>
        </p:nvSpPr>
        <p:spPr>
          <a:xfrm>
            <a:off x="0" y="355600"/>
            <a:ext cx="4384675" cy="2522538"/>
          </a:xfrm>
        </p:spPr>
        <p:txBody>
          <a:bodyPr>
            <a:normAutofit/>
          </a:bodyPr>
          <a:lstStyle/>
          <a:p>
            <a:r>
              <a:rPr lang="en-US" sz="3200" b="1" dirty="0"/>
              <a:t>Enforcement Strategy: Holton Wise Example</a:t>
            </a:r>
            <a:br>
              <a:rPr lang="en-US" sz="3200" b="1" dirty="0"/>
            </a:br>
            <a:r>
              <a:rPr lang="en-US" sz="3200" b="1" dirty="0"/>
              <a:t>4661 Liberty Rd</a:t>
            </a:r>
            <a:br>
              <a:rPr lang="en-US" sz="3200" b="1" dirty="0"/>
            </a:br>
            <a:br>
              <a:rPr lang="en-US" sz="3200" b="1" dirty="0"/>
            </a:br>
            <a:endParaRPr lang="en-US" sz="3200" b="1" dirty="0"/>
          </a:p>
        </p:txBody>
      </p:sp>
      <p:sp>
        <p:nvSpPr>
          <p:cNvPr id="3" name="Content Placeholder 2">
            <a:extLst>
              <a:ext uri="{FF2B5EF4-FFF2-40B4-BE49-F238E27FC236}">
                <a16:creationId xmlns:a16="http://schemas.microsoft.com/office/drawing/2014/main" id="{2B8D927C-3404-4625-8F38-BC99574EB0D3}"/>
              </a:ext>
            </a:extLst>
          </p:cNvPr>
          <p:cNvSpPr>
            <a:spLocks noGrp="1"/>
          </p:cNvSpPr>
          <p:nvPr>
            <p:ph idx="4294967295"/>
          </p:nvPr>
        </p:nvSpPr>
        <p:spPr>
          <a:xfrm>
            <a:off x="0" y="2298700"/>
            <a:ext cx="5448300" cy="3905250"/>
          </a:xfrm>
        </p:spPr>
        <p:txBody>
          <a:bodyPr>
            <a:normAutofit fontScale="85000" lnSpcReduction="20000"/>
          </a:bodyPr>
          <a:lstStyle/>
          <a:p>
            <a:pPr marL="285750" indent="-285750">
              <a:buFont typeface="Arial" panose="020B0604020202020204" pitchFamily="34" charset="0"/>
              <a:buChar char="•"/>
            </a:pPr>
            <a:r>
              <a:rPr lang="en-US" dirty="0"/>
              <a:t>Bought by California Investor through HW 2017</a:t>
            </a:r>
          </a:p>
          <a:p>
            <a:pPr marL="285750" indent="-285750">
              <a:buFont typeface="Arial" panose="020B0604020202020204" pitchFamily="34" charset="0"/>
              <a:buChar char="•"/>
            </a:pPr>
            <a:r>
              <a:rPr lang="en-US" dirty="0"/>
              <a:t>2018 HW submitted rental registration late and with incorrect payment</a:t>
            </a:r>
          </a:p>
          <a:p>
            <a:pPr marL="285750" indent="-285750">
              <a:buFont typeface="Arial" panose="020B0604020202020204" pitchFamily="34" charset="0"/>
              <a:buChar char="•"/>
            </a:pPr>
            <a:r>
              <a:rPr lang="en-US" dirty="0"/>
              <a:t>No response to notices to correct payment for registration</a:t>
            </a:r>
          </a:p>
          <a:p>
            <a:pPr marL="285750" indent="-285750">
              <a:buFont typeface="Arial" panose="020B0604020202020204" pitchFamily="34" charset="0"/>
              <a:buChar char="•"/>
            </a:pPr>
            <a:r>
              <a:rPr lang="en-US" dirty="0"/>
              <a:t>3/19/18 charges filed against John Holton, owner of HW</a:t>
            </a:r>
          </a:p>
          <a:p>
            <a:pPr marL="285750" indent="-285750">
              <a:buFont typeface="Arial" panose="020B0604020202020204" pitchFamily="34" charset="0"/>
              <a:buChar char="•"/>
            </a:pPr>
            <a:r>
              <a:rPr lang="en-US" dirty="0"/>
              <a:t>8/6/18 Found guilty in bench trial, fees paid</a:t>
            </a:r>
          </a:p>
          <a:p>
            <a:pPr marL="285750" indent="-285750">
              <a:buFont typeface="Arial" panose="020B0604020202020204" pitchFamily="34" charset="0"/>
              <a:buChar char="•"/>
            </a:pPr>
            <a:r>
              <a:rPr lang="en-US" dirty="0"/>
              <a:t>No new HW properties, no compliance issues since court</a:t>
            </a:r>
          </a:p>
          <a:p>
            <a:endParaRPr lang="en-US" dirty="0"/>
          </a:p>
        </p:txBody>
      </p:sp>
      <p:sp>
        <p:nvSpPr>
          <p:cNvPr id="4" name="Rectangle 3">
            <a:extLst>
              <a:ext uri="{FF2B5EF4-FFF2-40B4-BE49-F238E27FC236}">
                <a16:creationId xmlns:a16="http://schemas.microsoft.com/office/drawing/2014/main" id="{574ABBE7-0BFA-4A18-9C6D-D65259046807}"/>
              </a:ext>
            </a:extLst>
          </p:cNvPr>
          <p:cNvSpPr/>
          <p:nvPr/>
        </p:nvSpPr>
        <p:spPr>
          <a:xfrm>
            <a:off x="5825066" y="369525"/>
            <a:ext cx="4758267" cy="30469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South Euclid Ordinances Used in Enforcement (summaries):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1411.04(d): Out of county property owners are required to have a local agent/manager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1411.05: Appropriate legal action for non-compliance with notices may be taken against owner/agent/manager</a:t>
            </a:r>
          </a:p>
        </p:txBody>
      </p:sp>
      <p:pic>
        <p:nvPicPr>
          <p:cNvPr id="6" name="Picture 5">
            <a:extLst>
              <a:ext uri="{FF2B5EF4-FFF2-40B4-BE49-F238E27FC236}">
                <a16:creationId xmlns:a16="http://schemas.microsoft.com/office/drawing/2014/main" id="{627B3168-BE61-4A14-B9D0-EB57398ADD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3399938"/>
            <a:ext cx="3991715" cy="2804012"/>
          </a:xfrm>
          <a:prstGeom prst="rect">
            <a:avLst/>
          </a:prstGeom>
        </p:spPr>
      </p:pic>
    </p:spTree>
    <p:extLst>
      <p:ext uri="{BB962C8B-B14F-4D97-AF65-F5344CB8AC3E}">
        <p14:creationId xmlns:p14="http://schemas.microsoft.com/office/powerpoint/2010/main" val="10764165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EADCC37-9A59-4405-98E5-3AF80D29DF8D}"/>
              </a:ext>
            </a:extLst>
          </p:cNvPr>
          <p:cNvSpPr txBox="1"/>
          <p:nvPr/>
        </p:nvSpPr>
        <p:spPr>
          <a:xfrm>
            <a:off x="2857500" y="863600"/>
            <a:ext cx="6502400"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Decreasing Number of Rentals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~9600 Residential Parcels in City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1721 Total Rentals 2021</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98 Rentals became owner occ 2020</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(89 in 2019; 99 in 2018)</a:t>
            </a:r>
          </a:p>
        </p:txBody>
      </p:sp>
      <p:pic>
        <p:nvPicPr>
          <p:cNvPr id="7" name="Picture 6">
            <a:extLst>
              <a:ext uri="{FF2B5EF4-FFF2-40B4-BE49-F238E27FC236}">
                <a16:creationId xmlns:a16="http://schemas.microsoft.com/office/drawing/2014/main" id="{EA1D17F5-8400-4BA1-AFC4-A8275FF00E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4899" y="2641600"/>
            <a:ext cx="4351867" cy="3263900"/>
          </a:xfrm>
          <a:prstGeom prst="rect">
            <a:avLst/>
          </a:prstGeom>
        </p:spPr>
      </p:pic>
    </p:spTree>
    <p:extLst>
      <p:ext uri="{BB962C8B-B14F-4D97-AF65-F5344CB8AC3E}">
        <p14:creationId xmlns:p14="http://schemas.microsoft.com/office/powerpoint/2010/main" val="9682939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descr="SEHome5 cop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63050" cy="687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1524000" y="0"/>
            <a:ext cx="9163050" cy="6858000"/>
          </a:xfrm>
          <a:prstGeom prst="rect">
            <a:avLst/>
          </a:prstGeom>
          <a:solidFill>
            <a:schemeClr val="bg1">
              <a:alpha val="70195"/>
            </a:schemeClr>
          </a:solidFill>
          <a:ln>
            <a:noFill/>
          </a:ln>
          <a:effectLst>
            <a:outerShdw blurRad="40000" dist="23000" dir="5400000" rotWithShape="0">
              <a:srgbClr val="000000">
                <a:alpha val="34999"/>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411" name="Title 1"/>
          <p:cNvSpPr txBox="1">
            <a:spLocks/>
          </p:cNvSpPr>
          <p:nvPr/>
        </p:nvSpPr>
        <p:spPr bwMode="auto">
          <a:xfrm>
            <a:off x="1143000" y="1501774"/>
            <a:ext cx="9906000" cy="451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Garamond" charset="0"/>
                <a:ea typeface="ＭＳ Ｐゴシック" charset="0"/>
                <a:cs typeface="Garamond" charset="0"/>
              </a:rPr>
              <a:t>Recommendations</a:t>
            </a: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Garamond" charset="0"/>
              <a:ea typeface="ＭＳ Ｐゴシック" charset="0"/>
              <a:cs typeface="Garamond"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aramond" charset="0"/>
                <a:ea typeface="ＭＳ Ｐゴシック" charset="0"/>
                <a:cs typeface="Garamond" charset="0"/>
              </a:rPr>
              <a:t>Strong code enforcement is critical!</a:t>
            </a: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Garamond" charset="0"/>
              <a:ea typeface="ＭＳ Ｐゴシック" charset="0"/>
              <a:cs typeface="Garamond"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aramond" charset="0"/>
                <a:ea typeface="ＭＳ Ｐゴシック" charset="0"/>
                <a:cs typeface="Garamond" charset="0"/>
              </a:rPr>
              <a:t>Coordination with law department is essential!</a:t>
            </a: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Garamond" charset="0"/>
              <a:ea typeface="ＭＳ Ｐゴシック" charset="0"/>
              <a:cs typeface="Garamond"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aramond" charset="0"/>
                <a:ea typeface="ＭＳ Ｐゴシック" charset="0"/>
                <a:cs typeface="Garamond" charset="0"/>
              </a:rPr>
              <a:t>Regional information sharing is powerful!</a:t>
            </a:r>
          </a:p>
        </p:txBody>
      </p:sp>
      <p:sp>
        <p:nvSpPr>
          <p:cNvPr id="3" name="TextBox 2">
            <a:extLst>
              <a:ext uri="{FF2B5EF4-FFF2-40B4-BE49-F238E27FC236}">
                <a16:creationId xmlns:a16="http://schemas.microsoft.com/office/drawing/2014/main" id="{B4399412-EBDC-4297-9D9A-10444A739603}"/>
              </a:ext>
            </a:extLst>
          </p:cNvPr>
          <p:cNvSpPr txBox="1"/>
          <p:nvPr/>
        </p:nvSpPr>
        <p:spPr>
          <a:xfrm>
            <a:off x="5232400" y="41148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96291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135" y="236766"/>
            <a:ext cx="7006442" cy="914524"/>
          </a:xfrm>
        </p:spPr>
        <p:txBody>
          <a:bodyPr vert="horz" lIns="91440" tIns="45720" rIns="91440" bIns="45720" rtlCol="0" anchor="b">
            <a:normAutofit/>
          </a:bodyPr>
          <a:lstStyle/>
          <a:p>
            <a:r>
              <a:rPr lang="en-US" sz="4100" dirty="0"/>
              <a:t>Middle Neighborhoods Initiative</a:t>
            </a:r>
          </a:p>
        </p:txBody>
      </p:sp>
      <p:sp>
        <p:nvSpPr>
          <p:cNvPr id="5" name="Content Placeholder 4"/>
          <p:cNvSpPr>
            <a:spLocks noGrp="1"/>
          </p:cNvSpPr>
          <p:nvPr>
            <p:ph sz="half" idx="2"/>
          </p:nvPr>
        </p:nvSpPr>
        <p:spPr>
          <a:xfrm>
            <a:off x="1110344" y="1151290"/>
            <a:ext cx="10893096" cy="3799533"/>
          </a:xfrm>
          <a:solidFill>
            <a:schemeClr val="bg1"/>
          </a:solidFill>
        </p:spPr>
        <p:txBody>
          <a:bodyPr vert="horz" lIns="91440" tIns="45720" rIns="91440" bIns="45720" rtlCol="0">
            <a:noAutofit/>
          </a:bodyPr>
          <a:lstStyle/>
          <a:p>
            <a:pPr marL="0" indent="0">
              <a:buNone/>
            </a:pPr>
            <a:r>
              <a:rPr lang="en-US" sz="2200" dirty="0"/>
              <a:t>A</a:t>
            </a:r>
            <a:r>
              <a:rPr lang="en-US" sz="2200" b="1" dirty="0"/>
              <a:t> National Initiative </a:t>
            </a:r>
            <a:r>
              <a:rPr lang="en-US" sz="2200" dirty="0"/>
              <a:t>focused on mobilizing attention to reverse the disappearance of middle neighborhoods through decline or gentrification.  The initiative does this through </a:t>
            </a:r>
          </a:p>
          <a:p>
            <a:pPr lvl="1"/>
            <a:r>
              <a:rPr lang="en-US" sz="1800" dirty="0"/>
              <a:t>A </a:t>
            </a:r>
            <a:r>
              <a:rPr lang="en-US" sz="1800" b="1" dirty="0"/>
              <a:t>Community of Practice </a:t>
            </a:r>
            <a:r>
              <a:rPr lang="en-US" sz="1800" dirty="0"/>
              <a:t>that facilitates peer-to-peer learning  among middle neighborhood practitioners. The CoP connects more than 800 practitioners, policymakers and researchers to each other through webinars, events, case studies, newsletters, and virtual site visits.</a:t>
            </a:r>
          </a:p>
          <a:p>
            <a:pPr lvl="1"/>
            <a:r>
              <a:rPr lang="en-US" sz="1800" b="1" dirty="0"/>
              <a:t>Research</a:t>
            </a:r>
            <a:r>
              <a:rPr lang="en-US" sz="1800" dirty="0"/>
              <a:t> into topics relevant to middle neighborhood practitioners and policymakers. </a:t>
            </a:r>
          </a:p>
          <a:p>
            <a:pPr lvl="1"/>
            <a:r>
              <a:rPr lang="en-US" sz="1800" b="1" dirty="0"/>
              <a:t>Policy analysis and advocacy </a:t>
            </a:r>
            <a:r>
              <a:rPr lang="en-US" sz="1800" dirty="0"/>
              <a:t>around housing, lending and other community development issues.</a:t>
            </a:r>
          </a:p>
          <a:p>
            <a:pPr lvl="1"/>
            <a:r>
              <a:rPr lang="en-US" sz="1800" b="1" dirty="0"/>
              <a:t>Communications</a:t>
            </a:r>
            <a:r>
              <a:rPr lang="en-US" sz="1800" dirty="0"/>
              <a:t> strategies to advance awareness and technical knowledge among a wide variety of audiences.</a:t>
            </a:r>
          </a:p>
          <a:p>
            <a:pPr marL="0" indent="0">
              <a:buNone/>
            </a:pPr>
            <a:r>
              <a:rPr lang="en-US" sz="2000" dirty="0"/>
              <a:t>The initiative is coordinated by the </a:t>
            </a:r>
            <a:r>
              <a:rPr lang="en-US" sz="2000" b="1" dirty="0"/>
              <a:t>National Community Stabilization Trust</a:t>
            </a:r>
            <a:r>
              <a:rPr lang="en-US" sz="2000" dirty="0"/>
              <a:t> and </a:t>
            </a:r>
            <a:r>
              <a:rPr lang="en-US" sz="2000" b="1" dirty="0"/>
              <a:t>NeighborWorks America</a:t>
            </a:r>
            <a:r>
              <a:rPr lang="en-US" sz="2000" dirty="0"/>
              <a:t> and is advised by a </a:t>
            </a:r>
            <a:r>
              <a:rPr lang="en-US" sz="2000" b="1" dirty="0"/>
              <a:t>Steering Committee </a:t>
            </a:r>
            <a:r>
              <a:rPr lang="en-US" sz="2000" dirty="0"/>
              <a:t>of 20 prominent researchers, practitioners, and policy makers.</a:t>
            </a:r>
          </a:p>
          <a:p>
            <a:pPr marL="0" indent="0">
              <a:buNone/>
            </a:pPr>
            <a:endParaRPr lang="en-US" sz="2000" dirty="0"/>
          </a:p>
          <a:p>
            <a:pPr lvl="2"/>
            <a:endParaRPr lang="en-US" sz="18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5444405"/>
            <a:ext cx="3681350" cy="1167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http://middleneighborhoods.org/wp-content/themes/middle-neighborhoods/resources/assets/images/footer-scene-2.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81350" y="4810858"/>
            <a:ext cx="8322089" cy="1827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11860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80FD36B-3F2F-4563-8A6C-8FF32FF0EED8}"/>
              </a:ext>
            </a:extLst>
          </p:cNvPr>
          <p:cNvSpPr txBox="1"/>
          <p:nvPr/>
        </p:nvSpPr>
        <p:spPr>
          <a:xfrm>
            <a:off x="2489200" y="406400"/>
            <a:ext cx="6928359" cy="95795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Key Recommendations of the VAPAC Investor Working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Hold every person or entity with a responsibility to maintain property accountable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Require local agent-in-charge for non-local property owners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Transfer existing property maintenance violations to new owners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Make better use of the ability to use both criminal and civil proceedings for code compliance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Expand right to counsel, enact pay to stay and source of income protection legislation </a:t>
            </a:r>
          </a:p>
          <a:p>
            <a:pPr marL="285750" marR="0" lvl="0" indent="-285750" algn="l" defTabSz="914400" rtl="0" eaLnBrk="1" fontAlgn="auto" latinLnBrk="0" hangingPunct="1">
              <a:lnSpc>
                <a:spcPct val="115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Enhance enforcement of rental registration ordinances</a:t>
            </a:r>
          </a:p>
          <a:p>
            <a:pPr marL="285750" marR="0" lvl="0" indent="-285750" algn="l" defTabSz="914400" rtl="0" eaLnBrk="1" fontAlgn="auto" latinLnBrk="0" hangingPunct="1">
              <a:lnSpc>
                <a:spcPct val="115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Require an interior and exterior inspection including assessing lead hazards every three years</a:t>
            </a:r>
          </a:p>
          <a:p>
            <a:pPr marL="285750" marR="0" lvl="0" indent="-285750" algn="l" defTabSz="914400" rtl="0" eaLnBrk="1" fontAlgn="auto" latinLnBrk="0" hangingPunct="1">
              <a:lnSpc>
                <a:spcPct val="115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Make repair capital accessible to mom-and-pop landlords through a loan-loss reserve fund and provide significant grant funding for lead remediation</a:t>
            </a:r>
          </a:p>
          <a:p>
            <a:pPr marL="285750" marR="0" lvl="0" indent="-285750" algn="l" defTabSz="914400" rtl="0" eaLnBrk="1" fontAlgn="auto" latinLnBrk="0" hangingPunct="1">
              <a:lnSpc>
                <a:spcPct val="115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Ensure that adequate funding is available to demolish vacant parcels that cannot reasonably be rehabilitated</a:t>
            </a:r>
          </a:p>
          <a:p>
            <a:pPr marL="285750" marR="0" lvl="0" indent="-285750" algn="l" defTabSz="914400" rtl="0" eaLnBrk="1" fontAlgn="auto" latinLnBrk="0" hangingPunct="1">
              <a:lnSpc>
                <a:spcPct val="115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Create a targeted down payment assistance program to spur homeownership in areas with high rates of business ownership</a:t>
            </a: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22701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46969"/>
            <a:ext cx="6096000" cy="917575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47108" name="TextBox 7"/>
          <p:cNvSpPr txBox="1">
            <a:spLocks noChangeArrowheads="1"/>
          </p:cNvSpPr>
          <p:nvPr/>
        </p:nvSpPr>
        <p:spPr bwMode="auto">
          <a:xfrm>
            <a:off x="6096000" y="2598192"/>
            <a:ext cx="616870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Calibri" charset="0"/>
                <a:ea typeface="ＭＳ Ｐゴシック" charset="0"/>
                <a:cs typeface="MS PGothic" charset="0"/>
              </a:defRPr>
            </a:lvl1pPr>
            <a:lvl2pPr marL="37931725" indent="-37474525" eaLnBrk="0" hangingPunct="0">
              <a:defRPr sz="2400">
                <a:solidFill>
                  <a:schemeClr val="tx1"/>
                </a:solidFill>
                <a:latin typeface="Calibri" charset="0"/>
                <a:ea typeface="MS PGothic" charset="0"/>
                <a:cs typeface="MS PGothic" charset="0"/>
              </a:defRPr>
            </a:lvl2pPr>
            <a:lvl3pPr eaLnBrk="0" hangingPunct="0">
              <a:defRPr sz="2400">
                <a:solidFill>
                  <a:schemeClr val="tx1"/>
                </a:solidFill>
                <a:latin typeface="Calibri" charset="0"/>
                <a:ea typeface="MS PGothic" charset="0"/>
                <a:cs typeface="MS PGothic" charset="0"/>
              </a:defRPr>
            </a:lvl3pPr>
            <a:lvl4pPr eaLnBrk="0" hangingPunct="0">
              <a:defRPr sz="2400">
                <a:solidFill>
                  <a:schemeClr val="tx1"/>
                </a:solidFill>
                <a:latin typeface="Calibri" charset="0"/>
                <a:ea typeface="MS PGothic" charset="0"/>
                <a:cs typeface="MS PGothic" charset="0"/>
              </a:defRPr>
            </a:lvl4pPr>
            <a:lvl5pPr eaLnBrk="0" hangingPunct="0">
              <a:defRPr sz="2400">
                <a:solidFill>
                  <a:schemeClr val="tx1"/>
                </a:solidFill>
                <a:latin typeface="Calibri" charset="0"/>
                <a:ea typeface="MS PGothic" charset="0"/>
                <a:cs typeface="MS PGothic" charset="0"/>
              </a:defRPr>
            </a:lvl5pPr>
            <a:lvl6pPr marL="457200" eaLnBrk="0" fontAlgn="base" hangingPunct="0">
              <a:spcBef>
                <a:spcPct val="0"/>
              </a:spcBef>
              <a:spcAft>
                <a:spcPct val="0"/>
              </a:spcAft>
              <a:defRPr sz="2400">
                <a:solidFill>
                  <a:schemeClr val="tx1"/>
                </a:solidFill>
                <a:latin typeface="Calibri" charset="0"/>
                <a:ea typeface="MS PGothic" charset="0"/>
                <a:cs typeface="MS PGothic" charset="0"/>
              </a:defRPr>
            </a:lvl6pPr>
            <a:lvl7pPr marL="914400" eaLnBrk="0" fontAlgn="base" hangingPunct="0">
              <a:spcBef>
                <a:spcPct val="0"/>
              </a:spcBef>
              <a:spcAft>
                <a:spcPct val="0"/>
              </a:spcAft>
              <a:defRPr sz="2400">
                <a:solidFill>
                  <a:schemeClr val="tx1"/>
                </a:solidFill>
                <a:latin typeface="Calibri" charset="0"/>
                <a:ea typeface="MS PGothic" charset="0"/>
                <a:cs typeface="MS PGothic" charset="0"/>
              </a:defRPr>
            </a:lvl7pPr>
            <a:lvl8pPr marL="1371600" eaLnBrk="0" fontAlgn="base" hangingPunct="0">
              <a:spcBef>
                <a:spcPct val="0"/>
              </a:spcBef>
              <a:spcAft>
                <a:spcPct val="0"/>
              </a:spcAft>
              <a:defRPr sz="2400">
                <a:solidFill>
                  <a:schemeClr val="tx1"/>
                </a:solidFill>
                <a:latin typeface="Calibri" charset="0"/>
                <a:ea typeface="MS PGothic" charset="0"/>
                <a:cs typeface="MS PGothic" charset="0"/>
              </a:defRPr>
            </a:lvl8pPr>
            <a:lvl9pPr marL="18288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Khmer UI" panose="020B0502040204020203" pitchFamily="34" charset="0"/>
                <a:ea typeface="ＭＳ Ｐゴシック" charset="0"/>
                <a:cs typeface="Khmer UI" panose="020B0502040204020203" pitchFamily="34" charset="0"/>
              </a:rPr>
              <a:t>“</a:t>
            </a:r>
            <a:r>
              <a:rPr kumimoji="0" lang="en-US" sz="2400" b="1" i="0" u="none" strike="noStrike" kern="1200" cap="none" spc="0" normalizeH="0" baseline="0" noProof="0" dirty="0">
                <a:ln>
                  <a:noFill/>
                </a:ln>
                <a:solidFill>
                  <a:prstClr val="black"/>
                </a:solidFill>
                <a:effectLst/>
                <a:uLnTx/>
                <a:uFillTx/>
                <a:latin typeface="Khmer UI" panose="020B0502040204020203" pitchFamily="34" charset="0"/>
                <a:ea typeface="ＭＳ Ｐゴシック" charset="0"/>
                <a:cs typeface="Khmer UI" panose="020B0502040204020203" pitchFamily="34" charset="0"/>
              </a:rPr>
              <a:t>Never doubt that a small group of thoughtful, committed people can change the world. Indeed, it is the only thing that ever has</a:t>
            </a:r>
            <a:r>
              <a:rPr kumimoji="0" lang="en-US" sz="2400" b="0" i="0" u="none" strike="noStrike" kern="1200" cap="none" spc="0" normalizeH="0" baseline="0" noProof="0" dirty="0">
                <a:ln>
                  <a:noFill/>
                </a:ln>
                <a:solidFill>
                  <a:prstClr val="black"/>
                </a:solidFill>
                <a:effectLst/>
                <a:uLnTx/>
                <a:uFillTx/>
                <a:latin typeface="Khmer UI" panose="020B0502040204020203" pitchFamily="34" charset="0"/>
                <a:ea typeface="ＭＳ Ｐゴシック" charset="0"/>
                <a:cs typeface="Khmer UI" panose="020B0502040204020203" pitchFamily="34" charset="0"/>
              </a:rPr>
              <a:t>.</a:t>
            </a:r>
            <a:r>
              <a:rPr kumimoji="0" lang="ja-JP" altLang="en-US" sz="2400" b="0" i="0" u="none" strike="noStrike" kern="1200" cap="none" spc="0" normalizeH="0" baseline="0" noProof="0" dirty="0">
                <a:ln>
                  <a:noFill/>
                </a:ln>
                <a:solidFill>
                  <a:prstClr val="black"/>
                </a:solidFill>
                <a:effectLst/>
                <a:uLnTx/>
                <a:uFillTx/>
                <a:latin typeface="Khmer UI" panose="020B0502040204020203" pitchFamily="34" charset="0"/>
                <a:ea typeface="ＭＳ Ｐゴシック" charset="0"/>
                <a:cs typeface="Khmer UI" panose="020B0502040204020203" pitchFamily="34" charset="0"/>
              </a:rPr>
              <a:t>”</a:t>
            </a:r>
            <a:endParaRPr kumimoji="0" lang="en-US" sz="1400" b="0" i="0" u="none" strike="noStrike" kern="1200" cap="none" spc="0" normalizeH="0" baseline="0" noProof="0" dirty="0">
              <a:ln>
                <a:noFill/>
              </a:ln>
              <a:solidFill>
                <a:prstClr val="black"/>
              </a:solidFill>
              <a:effectLst/>
              <a:uLnTx/>
              <a:uFillTx/>
              <a:latin typeface="Khmer UI" panose="020B0502040204020203" pitchFamily="34" charset="0"/>
              <a:ea typeface="ＭＳ Ｐゴシック" charset="0"/>
              <a:cs typeface="Khmer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Khmer UI" panose="020B0502040204020203" pitchFamily="34" charset="0"/>
                <a:ea typeface="ＭＳ Ｐゴシック" charset="0"/>
                <a:cs typeface="Khmer UI" panose="020B0502040204020203" pitchFamily="34" charset="0"/>
              </a:rPr>
              <a:t>-</a:t>
            </a:r>
            <a:r>
              <a:rPr kumimoji="0" lang="en-US" sz="2000" b="0" i="0" u="none" strike="noStrike" kern="1200" cap="none" spc="0" normalizeH="0" baseline="0" noProof="0" dirty="0">
                <a:ln>
                  <a:noFill/>
                </a:ln>
                <a:solidFill>
                  <a:prstClr val="black"/>
                </a:solidFill>
                <a:effectLst/>
                <a:uLnTx/>
                <a:uFillTx/>
                <a:latin typeface="Khmer UI" panose="020B0502040204020203" pitchFamily="34" charset="0"/>
                <a:ea typeface="ＭＳ Ｐゴシック" charset="0"/>
                <a:cs typeface="Khmer UI" panose="020B0502040204020203" pitchFamily="34" charset="0"/>
              </a:rPr>
              <a:t>Margaret Mead</a:t>
            </a:r>
          </a:p>
        </p:txBody>
      </p:sp>
      <p:pic>
        <p:nvPicPr>
          <p:cNvPr id="4710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0472" y="223088"/>
            <a:ext cx="3077184" cy="1009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0" name="TextBox 7"/>
          <p:cNvSpPr txBox="1">
            <a:spLocks noChangeArrowheads="1"/>
          </p:cNvSpPr>
          <p:nvPr/>
        </p:nvSpPr>
        <p:spPr bwMode="auto">
          <a:xfrm rot="10800000" flipV="1">
            <a:off x="7567360" y="4691671"/>
            <a:ext cx="3942335" cy="183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Calibri" charset="0"/>
                <a:ea typeface="ＭＳ Ｐゴシック" charset="0"/>
                <a:cs typeface="MS PGothic" charset="0"/>
              </a:defRPr>
            </a:lvl1pPr>
            <a:lvl2pPr marL="37931725" indent="-37474525" eaLnBrk="0" hangingPunct="0">
              <a:defRPr sz="2400">
                <a:solidFill>
                  <a:schemeClr val="tx1"/>
                </a:solidFill>
                <a:latin typeface="Calibri" charset="0"/>
                <a:ea typeface="MS PGothic" charset="0"/>
                <a:cs typeface="MS PGothic" charset="0"/>
              </a:defRPr>
            </a:lvl2pPr>
            <a:lvl3pPr eaLnBrk="0" hangingPunct="0">
              <a:defRPr sz="2400">
                <a:solidFill>
                  <a:schemeClr val="tx1"/>
                </a:solidFill>
                <a:latin typeface="Calibri" charset="0"/>
                <a:ea typeface="MS PGothic" charset="0"/>
                <a:cs typeface="MS PGothic" charset="0"/>
              </a:defRPr>
            </a:lvl3pPr>
            <a:lvl4pPr eaLnBrk="0" hangingPunct="0">
              <a:defRPr sz="2400">
                <a:solidFill>
                  <a:schemeClr val="tx1"/>
                </a:solidFill>
                <a:latin typeface="Calibri" charset="0"/>
                <a:ea typeface="MS PGothic" charset="0"/>
                <a:cs typeface="MS PGothic" charset="0"/>
              </a:defRPr>
            </a:lvl4pPr>
            <a:lvl5pPr eaLnBrk="0" hangingPunct="0">
              <a:defRPr sz="2400">
                <a:solidFill>
                  <a:schemeClr val="tx1"/>
                </a:solidFill>
                <a:latin typeface="Calibri" charset="0"/>
                <a:ea typeface="MS PGothic" charset="0"/>
                <a:cs typeface="MS PGothic" charset="0"/>
              </a:defRPr>
            </a:lvl5pPr>
            <a:lvl6pPr marL="457200" eaLnBrk="0" fontAlgn="base" hangingPunct="0">
              <a:spcBef>
                <a:spcPct val="0"/>
              </a:spcBef>
              <a:spcAft>
                <a:spcPct val="0"/>
              </a:spcAft>
              <a:defRPr sz="2400">
                <a:solidFill>
                  <a:schemeClr val="tx1"/>
                </a:solidFill>
                <a:latin typeface="Calibri" charset="0"/>
                <a:ea typeface="MS PGothic" charset="0"/>
                <a:cs typeface="MS PGothic" charset="0"/>
              </a:defRPr>
            </a:lvl6pPr>
            <a:lvl7pPr marL="914400" eaLnBrk="0" fontAlgn="base" hangingPunct="0">
              <a:spcBef>
                <a:spcPct val="0"/>
              </a:spcBef>
              <a:spcAft>
                <a:spcPct val="0"/>
              </a:spcAft>
              <a:defRPr sz="2400">
                <a:solidFill>
                  <a:schemeClr val="tx1"/>
                </a:solidFill>
                <a:latin typeface="Calibri" charset="0"/>
                <a:ea typeface="MS PGothic" charset="0"/>
                <a:cs typeface="MS PGothic" charset="0"/>
              </a:defRPr>
            </a:lvl7pPr>
            <a:lvl8pPr marL="1371600" eaLnBrk="0" fontAlgn="base" hangingPunct="0">
              <a:spcBef>
                <a:spcPct val="0"/>
              </a:spcBef>
              <a:spcAft>
                <a:spcPct val="0"/>
              </a:spcAft>
              <a:defRPr sz="2400">
                <a:solidFill>
                  <a:schemeClr val="tx1"/>
                </a:solidFill>
                <a:latin typeface="Calibri" charset="0"/>
                <a:ea typeface="MS PGothic" charset="0"/>
                <a:cs typeface="MS PGothic" charset="0"/>
              </a:defRPr>
            </a:lvl8pPr>
            <a:lvl9pPr marL="18288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Khmer UI" panose="020B0502040204020203" pitchFamily="34" charset="0"/>
                <a:ea typeface="ＭＳ Ｐゴシック" charset="0"/>
                <a:cs typeface="Khmer UI" panose="020B0502040204020203" pitchFamily="34" charset="0"/>
              </a:rPr>
              <a:t>smartin@seuclid.com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Khmer UI" panose="020B0502040204020203" pitchFamily="34" charset="0"/>
                <a:ea typeface="ＭＳ Ｐゴシック" charset="0"/>
                <a:cs typeface="Khmer UI" panose="020B0502040204020203" pitchFamily="34" charset="0"/>
              </a:rPr>
              <a:t>216.691.4219</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prstClr val="black"/>
              </a:solidFill>
              <a:effectLst/>
              <a:uLnTx/>
              <a:uFillTx/>
              <a:latin typeface="Khmer UI" panose="020B0502040204020203" pitchFamily="34" charset="0"/>
              <a:ea typeface="ＭＳ Ｐゴシック" charset="0"/>
              <a:cs typeface="Khmer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Khmer UI" panose="020B0502040204020203" pitchFamily="34" charset="0"/>
                <a:ea typeface="ＭＳ Ｐゴシック" charset="0"/>
                <a:cs typeface="Khmer UI" panose="020B0502040204020203" pitchFamily="34" charset="0"/>
              </a:rPr>
              <a:t>www.cityofsoutheuclid.com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Khmer UI" panose="020B0502040204020203" pitchFamily="34" charset="0"/>
                <a:ea typeface="ＭＳ Ｐゴシック" charset="0"/>
                <a:cs typeface="Khmer UI" panose="020B0502040204020203" pitchFamily="34" charset="0"/>
              </a:rPr>
              <a:t>www.onesoutheuclid.com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Khmer UI" panose="020B0502040204020203" pitchFamily="34" charset="0"/>
              <a:ea typeface="ＭＳ Ｐゴシック" charset="0"/>
              <a:cs typeface="Khmer UI" panose="020B0502040204020203" pitchFamily="34" charset="0"/>
            </a:endParaRPr>
          </a:p>
        </p:txBody>
      </p:sp>
      <p:pic>
        <p:nvPicPr>
          <p:cNvPr id="3074" name="Picture 2" descr="C:\Users\dsubwick\AppData\Local\Microsoft\Windows\Temporary Internet Files\Content.IE5\2CTJJHN3\facebook-home[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52221" y="5349488"/>
            <a:ext cx="515637" cy="515637"/>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dsubwick\AppData\Local\Microsoft\Windows\Temporary Internet Files\Content.IE5\PXM3995G\Twitter_bird_logo[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8622" y="5035723"/>
            <a:ext cx="302836" cy="24630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dsubwick\AppData\Local\Microsoft\Windows\Temporary Internet Files\Content.IE5\SISXSQ8E\instagram[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1250" r="25625" b="33745"/>
          <a:stretch/>
        </p:blipFill>
        <p:spPr bwMode="auto">
          <a:xfrm>
            <a:off x="6530848" y="5932583"/>
            <a:ext cx="374614" cy="3503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BD4B93A-D11C-4A6B-9AA7-5411A0E37A6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47948" y="1431687"/>
            <a:ext cx="1376896" cy="1012018"/>
          </a:xfrm>
          <a:prstGeom prst="rect">
            <a:avLst/>
          </a:prstGeom>
        </p:spPr>
      </p:pic>
    </p:spTree>
    <p:extLst>
      <p:ext uri="{BB962C8B-B14F-4D97-AF65-F5344CB8AC3E}">
        <p14:creationId xmlns:p14="http://schemas.microsoft.com/office/powerpoint/2010/main" val="12238936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81200" y="1143000"/>
            <a:ext cx="8305800" cy="2362200"/>
          </a:xfrm>
        </p:spPr>
        <p:txBody>
          <a:bodyPr>
            <a:normAutofit fontScale="90000"/>
          </a:bodyPr>
          <a:lstStyle/>
          <a:p>
            <a:r>
              <a:rPr lang="en-US" dirty="0"/>
              <a:t>The Rise of Businesses as Buyers in the 1-3 Family Residential Property Market</a:t>
            </a:r>
            <a:br>
              <a:rPr lang="en-US" dirty="0"/>
            </a:br>
            <a:r>
              <a:rPr lang="en-US" dirty="0"/>
              <a:t>Cuyahoga County 2004 - 2020</a:t>
            </a:r>
          </a:p>
        </p:txBody>
      </p:sp>
      <p:sp>
        <p:nvSpPr>
          <p:cNvPr id="3" name="Subtitle 2"/>
          <p:cNvSpPr>
            <a:spLocks noGrp="1"/>
          </p:cNvSpPr>
          <p:nvPr>
            <p:ph type="subTitle" idx="1"/>
          </p:nvPr>
        </p:nvSpPr>
        <p:spPr>
          <a:xfrm>
            <a:off x="2895600" y="3886200"/>
            <a:ext cx="6400800" cy="2209800"/>
          </a:xfrm>
        </p:spPr>
        <p:txBody>
          <a:bodyPr>
            <a:normAutofit fontScale="85000" lnSpcReduction="20000"/>
          </a:bodyPr>
          <a:lstStyle/>
          <a:p>
            <a:r>
              <a:rPr lang="en-US" dirty="0"/>
              <a:t>Timothy F. Kobie, PhD</a:t>
            </a:r>
          </a:p>
          <a:p>
            <a:r>
              <a:rPr lang="en-US" dirty="0"/>
              <a:t>City of Cleveland</a:t>
            </a:r>
          </a:p>
          <a:p>
            <a:r>
              <a:rPr lang="en-US" dirty="0"/>
              <a:t>Department of Building and Housing</a:t>
            </a:r>
          </a:p>
          <a:p>
            <a:r>
              <a:rPr lang="en-US" dirty="0"/>
              <a:t>Middle Neighborhoods Presentation</a:t>
            </a:r>
          </a:p>
          <a:p>
            <a:r>
              <a:rPr lang="en-US" dirty="0"/>
              <a:t>November 16, 2021</a:t>
            </a:r>
          </a:p>
        </p:txBody>
      </p:sp>
    </p:spTree>
    <p:extLst>
      <p:ext uri="{BB962C8B-B14F-4D97-AF65-F5344CB8AC3E}">
        <p14:creationId xmlns:p14="http://schemas.microsoft.com/office/powerpoint/2010/main" val="3673308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3550" y="57150"/>
            <a:ext cx="8677275" cy="24003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6382" y="2476501"/>
            <a:ext cx="4264819" cy="238928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5425" y="4914666"/>
            <a:ext cx="9144000" cy="194333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0875" y="2819401"/>
            <a:ext cx="4788551" cy="2046389"/>
          </a:xfrm>
          <a:prstGeom prst="rect">
            <a:avLst/>
          </a:prstGeom>
        </p:spPr>
      </p:pic>
    </p:spTree>
    <p:extLst>
      <p:ext uri="{BB962C8B-B14F-4D97-AF65-F5344CB8AC3E}">
        <p14:creationId xmlns:p14="http://schemas.microsoft.com/office/powerpoint/2010/main" val="11880022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Building a dataset</a:t>
            </a:r>
          </a:p>
        </p:txBody>
      </p:sp>
      <p:sp>
        <p:nvSpPr>
          <p:cNvPr id="3" name="Content Placeholder 2"/>
          <p:cNvSpPr>
            <a:spLocks noGrp="1"/>
          </p:cNvSpPr>
          <p:nvPr>
            <p:ph idx="1"/>
          </p:nvPr>
        </p:nvSpPr>
        <p:spPr/>
        <p:txBody>
          <a:bodyPr>
            <a:normAutofit fontScale="85000" lnSpcReduction="10000"/>
          </a:bodyPr>
          <a:lstStyle/>
          <a:p>
            <a:r>
              <a:rPr lang="en-US" dirty="0"/>
              <a:t>NEOCANDO has sales data going back to 1976 for Cuyahoga County</a:t>
            </a:r>
          </a:p>
          <a:p>
            <a:r>
              <a:rPr lang="en-US" dirty="0"/>
              <a:t>Go back to 2004 to see what types of buyers there were before foreclosure crisis and up through 2020</a:t>
            </a:r>
          </a:p>
          <a:p>
            <a:r>
              <a:rPr lang="en-US" dirty="0"/>
              <a:t>Limit it to 1-3 family structures</a:t>
            </a:r>
          </a:p>
          <a:p>
            <a:r>
              <a:rPr lang="en-US" dirty="0"/>
              <a:t>Code buyers into one of 7 categories</a:t>
            </a:r>
          </a:p>
          <a:p>
            <a:pPr lvl="1"/>
            <a:r>
              <a:rPr lang="en-US" dirty="0"/>
              <a:t>Bank; Business; Federal Gov./GSE; State Forfeiture; Individual; Land Bank/Local Gov.; Trust/Trustee</a:t>
            </a:r>
          </a:p>
          <a:p>
            <a:r>
              <a:rPr lang="en-US" dirty="0"/>
              <a:t>Focusing on differences between business and individual buyers for this presentation</a:t>
            </a:r>
          </a:p>
          <a:p>
            <a:r>
              <a:rPr lang="en-US" dirty="0"/>
              <a:t>Those two groups accounted for approximately 90% of all buyers in 2020</a:t>
            </a:r>
          </a:p>
          <a:p>
            <a:endParaRPr lang="en-US" dirty="0"/>
          </a:p>
        </p:txBody>
      </p:sp>
    </p:spTree>
    <p:extLst>
      <p:ext uri="{BB962C8B-B14F-4D97-AF65-F5344CB8AC3E}">
        <p14:creationId xmlns:p14="http://schemas.microsoft.com/office/powerpoint/2010/main" val="36600902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Baseline – 2004 </a:t>
            </a:r>
          </a:p>
        </p:txBody>
      </p:sp>
      <p:graphicFrame>
        <p:nvGraphicFramePr>
          <p:cNvPr id="6" name="Content Placeholder 5"/>
          <p:cNvGraphicFramePr>
            <a:graphicFrameLocks noGrp="1"/>
          </p:cNvGraphicFramePr>
          <p:nvPr>
            <p:ph idx="1"/>
          </p:nvPr>
        </p:nvGraphicFramePr>
        <p:xfrm>
          <a:off x="5105401" y="533399"/>
          <a:ext cx="5111751" cy="5518149"/>
        </p:xfrm>
        <a:graphic>
          <a:graphicData uri="http://schemas.openxmlformats.org/drawingml/2006/table">
            <a:tbl>
              <a:tblPr firstRow="1" bandRow="1">
                <a:tableStyleId>{073A0DAA-6AF3-43AB-8588-CEC1D06C72B9}</a:tableStyleId>
              </a:tblPr>
              <a:tblGrid>
                <a:gridCol w="1703917">
                  <a:extLst>
                    <a:ext uri="{9D8B030D-6E8A-4147-A177-3AD203B41FA5}">
                      <a16:colId xmlns:a16="http://schemas.microsoft.com/office/drawing/2014/main" val="20000"/>
                    </a:ext>
                  </a:extLst>
                </a:gridCol>
                <a:gridCol w="1703917">
                  <a:extLst>
                    <a:ext uri="{9D8B030D-6E8A-4147-A177-3AD203B41FA5}">
                      <a16:colId xmlns:a16="http://schemas.microsoft.com/office/drawing/2014/main" val="20001"/>
                    </a:ext>
                  </a:extLst>
                </a:gridCol>
                <a:gridCol w="1703917">
                  <a:extLst>
                    <a:ext uri="{9D8B030D-6E8A-4147-A177-3AD203B41FA5}">
                      <a16:colId xmlns:a16="http://schemas.microsoft.com/office/drawing/2014/main" val="20002"/>
                    </a:ext>
                  </a:extLst>
                </a:gridCol>
              </a:tblGrid>
              <a:tr h="788307">
                <a:tc>
                  <a:txBody>
                    <a:bodyPr/>
                    <a:lstStyle/>
                    <a:p>
                      <a:pPr algn="ctr" fontAlgn="b"/>
                      <a:r>
                        <a:rPr lang="en-US" sz="1100" u="none" strike="noStrike" dirty="0">
                          <a:effectLst/>
                        </a:rPr>
                        <a:t> </a:t>
                      </a:r>
                      <a:endParaRPr lang="en-US" sz="1100" b="0" i="0" u="none" strike="noStrike" dirty="0">
                        <a:solidFill>
                          <a:srgbClr val="000000"/>
                        </a:solidFill>
                        <a:effectLst/>
                        <a:latin typeface="Calibri"/>
                      </a:endParaRPr>
                    </a:p>
                  </a:txBody>
                  <a:tcPr marL="9525" marR="9525" marT="9525" marB="0" anchor="ctr"/>
                </a:tc>
                <a:tc>
                  <a:txBody>
                    <a:bodyPr/>
                    <a:lstStyle/>
                    <a:p>
                      <a:pPr algn="ctr" fontAlgn="b"/>
                      <a:r>
                        <a:rPr lang="en-US" sz="1100" u="none" strike="noStrike" dirty="0">
                          <a:effectLst/>
                        </a:rPr>
                        <a:t>% Business Buyers 2004</a:t>
                      </a:r>
                      <a:endParaRPr lang="en-US" sz="1100" b="1" i="0" u="none" strike="noStrike" dirty="0">
                        <a:solidFill>
                          <a:srgbClr val="000000"/>
                        </a:solidFill>
                        <a:effectLst/>
                        <a:latin typeface="Calibri"/>
                      </a:endParaRPr>
                    </a:p>
                  </a:txBody>
                  <a:tcPr marL="9525" marR="9525" marT="9525" marB="0" anchor="ctr"/>
                </a:tc>
                <a:tc>
                  <a:txBody>
                    <a:bodyPr/>
                    <a:lstStyle/>
                    <a:p>
                      <a:pPr algn="ctr" fontAlgn="b"/>
                      <a:r>
                        <a:rPr lang="en-US" sz="1100" u="none" strike="noStrike" dirty="0">
                          <a:effectLst/>
                        </a:rPr>
                        <a:t>2000 Census Percent Black</a:t>
                      </a:r>
                      <a:endParaRPr lang="en-US" sz="1100" b="1"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00"/>
                  </a:ext>
                </a:extLst>
              </a:tr>
              <a:tr h="788307">
                <a:tc>
                  <a:txBody>
                    <a:bodyPr/>
                    <a:lstStyle/>
                    <a:p>
                      <a:pPr algn="ctr" fontAlgn="b"/>
                      <a:r>
                        <a:rPr lang="en-US" sz="1100" u="none" strike="noStrike">
                          <a:effectLst/>
                        </a:rPr>
                        <a:t>East Side CLE</a:t>
                      </a:r>
                      <a:endParaRPr lang="en-US" sz="1100" b="0" i="0" u="none" strike="noStrike">
                        <a:solidFill>
                          <a:srgbClr val="000000"/>
                        </a:solidFill>
                        <a:effectLst/>
                        <a:latin typeface="Calibri"/>
                      </a:endParaRPr>
                    </a:p>
                  </a:txBody>
                  <a:tcPr marL="9525" marR="9525" marT="9525" marB="0" anchor="ctr"/>
                </a:tc>
                <a:tc>
                  <a:txBody>
                    <a:bodyPr/>
                    <a:lstStyle/>
                    <a:p>
                      <a:pPr algn="ctr" fontAlgn="b"/>
                      <a:r>
                        <a:rPr lang="en-US" sz="1100" u="none" strike="noStrike" dirty="0">
                          <a:effectLst/>
                        </a:rPr>
                        <a:t>15.94%</a:t>
                      </a:r>
                      <a:endParaRPr lang="en-US" sz="1100" b="0" i="0" u="none" strike="noStrike" dirty="0">
                        <a:solidFill>
                          <a:srgbClr val="000000"/>
                        </a:solidFill>
                        <a:effectLst/>
                        <a:latin typeface="Calibri"/>
                      </a:endParaRPr>
                    </a:p>
                  </a:txBody>
                  <a:tcPr marL="9525" marR="9525" marT="9525" marB="0" anchor="ctr"/>
                </a:tc>
                <a:tc>
                  <a:txBody>
                    <a:bodyPr/>
                    <a:lstStyle/>
                    <a:p>
                      <a:pPr algn="ctr" fontAlgn="b"/>
                      <a:r>
                        <a:rPr lang="en-US" sz="1100" b="0" i="0" u="none" strike="noStrike" dirty="0">
                          <a:solidFill>
                            <a:srgbClr val="000000"/>
                          </a:solidFill>
                          <a:effectLst/>
                          <a:latin typeface="Calibri"/>
                        </a:rPr>
                        <a:t>78%</a:t>
                      </a:r>
                    </a:p>
                  </a:txBody>
                  <a:tcPr marL="9525" marR="9525" marT="9525" marB="0" anchor="ctr"/>
                </a:tc>
                <a:extLst>
                  <a:ext uri="{0D108BD9-81ED-4DB2-BD59-A6C34878D82A}">
                    <a16:rowId xmlns:a16="http://schemas.microsoft.com/office/drawing/2014/main" val="10001"/>
                  </a:ext>
                </a:extLst>
              </a:tr>
              <a:tr h="788307">
                <a:tc>
                  <a:txBody>
                    <a:bodyPr/>
                    <a:lstStyle/>
                    <a:p>
                      <a:pPr algn="ctr" fontAlgn="b"/>
                      <a:r>
                        <a:rPr lang="en-US" sz="1100" u="none" strike="noStrike">
                          <a:effectLst/>
                        </a:rPr>
                        <a:t>West Side CLE</a:t>
                      </a:r>
                      <a:endParaRPr lang="en-US" sz="1100" b="0" i="0" u="none" strike="noStrike">
                        <a:solidFill>
                          <a:srgbClr val="000000"/>
                        </a:solidFill>
                        <a:effectLst/>
                        <a:latin typeface="Calibri"/>
                      </a:endParaRPr>
                    </a:p>
                  </a:txBody>
                  <a:tcPr marL="9525" marR="9525" marT="9525" marB="0" anchor="ctr"/>
                </a:tc>
                <a:tc>
                  <a:txBody>
                    <a:bodyPr/>
                    <a:lstStyle/>
                    <a:p>
                      <a:pPr algn="ctr" fontAlgn="b"/>
                      <a:r>
                        <a:rPr lang="en-US" sz="1100" u="none" strike="noStrike" dirty="0">
                          <a:effectLst/>
                        </a:rPr>
                        <a:t>6.57%</a:t>
                      </a:r>
                      <a:endParaRPr lang="en-US" sz="1100" b="0" i="0" u="none" strike="noStrike" dirty="0">
                        <a:solidFill>
                          <a:srgbClr val="000000"/>
                        </a:solidFill>
                        <a:effectLst/>
                        <a:latin typeface="Calibri"/>
                      </a:endParaRPr>
                    </a:p>
                  </a:txBody>
                  <a:tcPr marL="9525" marR="9525" marT="9525" marB="0" anchor="ctr"/>
                </a:tc>
                <a:tc>
                  <a:txBody>
                    <a:bodyPr/>
                    <a:lstStyle/>
                    <a:p>
                      <a:pPr algn="ctr" fontAlgn="b"/>
                      <a:r>
                        <a:rPr lang="en-US" sz="1100" b="0" i="0" u="none" strike="noStrike" dirty="0">
                          <a:solidFill>
                            <a:srgbClr val="000000"/>
                          </a:solidFill>
                          <a:effectLst/>
                          <a:latin typeface="Calibri"/>
                        </a:rPr>
                        <a:t>12%</a:t>
                      </a:r>
                    </a:p>
                  </a:txBody>
                  <a:tcPr marL="9525" marR="9525" marT="9525" marB="0" anchor="ctr"/>
                </a:tc>
                <a:extLst>
                  <a:ext uri="{0D108BD9-81ED-4DB2-BD59-A6C34878D82A}">
                    <a16:rowId xmlns:a16="http://schemas.microsoft.com/office/drawing/2014/main" val="10002"/>
                  </a:ext>
                </a:extLst>
              </a:tr>
              <a:tr h="788307">
                <a:tc>
                  <a:txBody>
                    <a:bodyPr/>
                    <a:lstStyle/>
                    <a:p>
                      <a:pPr algn="ctr" fontAlgn="b"/>
                      <a:r>
                        <a:rPr lang="en-US" sz="1100" u="none" strike="noStrike">
                          <a:effectLst/>
                        </a:rPr>
                        <a:t>East Inner Suburbs</a:t>
                      </a:r>
                      <a:endParaRPr lang="en-US" sz="1100" b="0" i="0" u="none" strike="noStrike">
                        <a:solidFill>
                          <a:srgbClr val="000000"/>
                        </a:solidFill>
                        <a:effectLst/>
                        <a:latin typeface="Calibri"/>
                      </a:endParaRPr>
                    </a:p>
                  </a:txBody>
                  <a:tcPr marL="9525" marR="9525" marT="9525" marB="0" anchor="ctr"/>
                </a:tc>
                <a:tc>
                  <a:txBody>
                    <a:bodyPr/>
                    <a:lstStyle/>
                    <a:p>
                      <a:pPr algn="ctr" fontAlgn="b"/>
                      <a:r>
                        <a:rPr lang="en-US" sz="1100" u="none" strike="noStrike" dirty="0">
                          <a:effectLst/>
                        </a:rPr>
                        <a:t>6.67%</a:t>
                      </a:r>
                      <a:endParaRPr lang="en-US" sz="1100" b="0" i="0" u="none" strike="noStrike" dirty="0">
                        <a:solidFill>
                          <a:srgbClr val="000000"/>
                        </a:solidFill>
                        <a:effectLst/>
                        <a:latin typeface="Calibri"/>
                      </a:endParaRPr>
                    </a:p>
                  </a:txBody>
                  <a:tcPr marL="9525" marR="9525" marT="9525" marB="0" anchor="ctr"/>
                </a:tc>
                <a:tc>
                  <a:txBody>
                    <a:bodyPr/>
                    <a:lstStyle/>
                    <a:p>
                      <a:pPr algn="ctr" fontAlgn="b"/>
                      <a:r>
                        <a:rPr lang="en-US" sz="1100" b="0" i="0" u="none" strike="noStrike" dirty="0">
                          <a:solidFill>
                            <a:srgbClr val="000000"/>
                          </a:solidFill>
                          <a:effectLst/>
                          <a:latin typeface="Calibri"/>
                        </a:rPr>
                        <a:t>42%</a:t>
                      </a:r>
                    </a:p>
                  </a:txBody>
                  <a:tcPr marL="9525" marR="9525" marT="9525" marB="0" anchor="ctr"/>
                </a:tc>
                <a:extLst>
                  <a:ext uri="{0D108BD9-81ED-4DB2-BD59-A6C34878D82A}">
                    <a16:rowId xmlns:a16="http://schemas.microsoft.com/office/drawing/2014/main" val="10003"/>
                  </a:ext>
                </a:extLst>
              </a:tr>
              <a:tr h="788307">
                <a:tc>
                  <a:txBody>
                    <a:bodyPr/>
                    <a:lstStyle/>
                    <a:p>
                      <a:pPr algn="ctr" fontAlgn="b"/>
                      <a:r>
                        <a:rPr lang="en-US" sz="1100" u="none" strike="noStrike" dirty="0">
                          <a:effectLst/>
                        </a:rPr>
                        <a:t>West Inner Suburbs</a:t>
                      </a:r>
                      <a:endParaRPr lang="en-US" sz="1100" b="0" i="0" u="none" strike="noStrike" dirty="0">
                        <a:solidFill>
                          <a:srgbClr val="000000"/>
                        </a:solidFill>
                        <a:effectLst/>
                        <a:latin typeface="Calibri"/>
                      </a:endParaRPr>
                    </a:p>
                  </a:txBody>
                  <a:tcPr marL="9525" marR="9525" marT="9525" marB="0" anchor="ctr"/>
                </a:tc>
                <a:tc>
                  <a:txBody>
                    <a:bodyPr/>
                    <a:lstStyle/>
                    <a:p>
                      <a:pPr algn="ctr" fontAlgn="b"/>
                      <a:r>
                        <a:rPr lang="en-US" sz="1100" u="none" strike="noStrike" dirty="0">
                          <a:effectLst/>
                        </a:rPr>
                        <a:t>2.98%</a:t>
                      </a:r>
                      <a:endParaRPr lang="en-US" sz="1100" b="0" i="0" u="none" strike="noStrike" dirty="0">
                        <a:solidFill>
                          <a:srgbClr val="000000"/>
                        </a:solidFill>
                        <a:effectLst/>
                        <a:latin typeface="Calibri"/>
                      </a:endParaRPr>
                    </a:p>
                  </a:txBody>
                  <a:tcPr marL="9525" marR="9525" marT="9525" marB="0" anchor="ctr"/>
                </a:tc>
                <a:tc>
                  <a:txBody>
                    <a:bodyPr/>
                    <a:lstStyle/>
                    <a:p>
                      <a:pPr algn="ctr" fontAlgn="b"/>
                      <a:r>
                        <a:rPr lang="en-US" sz="1100" b="0" i="0" u="none" strike="noStrike" dirty="0">
                          <a:solidFill>
                            <a:srgbClr val="000000"/>
                          </a:solidFill>
                          <a:effectLst/>
                          <a:latin typeface="Calibri"/>
                        </a:rPr>
                        <a:t>1%</a:t>
                      </a:r>
                    </a:p>
                  </a:txBody>
                  <a:tcPr marL="9525" marR="9525" marT="9525" marB="0" anchor="ctr"/>
                </a:tc>
                <a:extLst>
                  <a:ext uri="{0D108BD9-81ED-4DB2-BD59-A6C34878D82A}">
                    <a16:rowId xmlns:a16="http://schemas.microsoft.com/office/drawing/2014/main" val="10004"/>
                  </a:ext>
                </a:extLst>
              </a:tr>
              <a:tr h="788307">
                <a:tc>
                  <a:txBody>
                    <a:bodyPr/>
                    <a:lstStyle/>
                    <a:p>
                      <a:pPr algn="ctr" fontAlgn="b"/>
                      <a:r>
                        <a:rPr lang="en-US" sz="1100" u="none" strike="noStrike">
                          <a:effectLst/>
                        </a:rPr>
                        <a:t>Outer Suburbs</a:t>
                      </a:r>
                      <a:endParaRPr lang="en-US" sz="1100" b="0" i="0" u="none" strike="noStrike">
                        <a:solidFill>
                          <a:srgbClr val="000000"/>
                        </a:solidFill>
                        <a:effectLst/>
                        <a:latin typeface="Calibri"/>
                      </a:endParaRPr>
                    </a:p>
                  </a:txBody>
                  <a:tcPr marL="9525" marR="9525" marT="9525" marB="0" anchor="ctr"/>
                </a:tc>
                <a:tc>
                  <a:txBody>
                    <a:bodyPr/>
                    <a:lstStyle/>
                    <a:p>
                      <a:pPr algn="ctr" fontAlgn="b"/>
                      <a:r>
                        <a:rPr lang="en-US" sz="1100" u="none" strike="noStrike" dirty="0">
                          <a:effectLst/>
                        </a:rPr>
                        <a:t>3.45%</a:t>
                      </a:r>
                      <a:endParaRPr lang="en-US" sz="1100" b="0" i="0" u="none" strike="noStrike" dirty="0">
                        <a:solidFill>
                          <a:srgbClr val="000000"/>
                        </a:solidFill>
                        <a:effectLst/>
                        <a:latin typeface="Calibri"/>
                      </a:endParaRPr>
                    </a:p>
                  </a:txBody>
                  <a:tcPr marL="9525" marR="9525" marT="9525" marB="0" anchor="ctr"/>
                </a:tc>
                <a:tc>
                  <a:txBody>
                    <a:bodyPr/>
                    <a:lstStyle/>
                    <a:p>
                      <a:pPr algn="ctr" fontAlgn="b"/>
                      <a:r>
                        <a:rPr lang="en-US" sz="1100" b="0" i="0" u="none" strike="noStrike" dirty="0">
                          <a:solidFill>
                            <a:srgbClr val="000000"/>
                          </a:solidFill>
                          <a:effectLst/>
                          <a:latin typeface="Calibri"/>
                        </a:rPr>
                        <a:t>6%</a:t>
                      </a:r>
                    </a:p>
                  </a:txBody>
                  <a:tcPr marL="9525" marR="9525" marT="9525" marB="0" anchor="ctr"/>
                </a:tc>
                <a:extLst>
                  <a:ext uri="{0D108BD9-81ED-4DB2-BD59-A6C34878D82A}">
                    <a16:rowId xmlns:a16="http://schemas.microsoft.com/office/drawing/2014/main" val="10005"/>
                  </a:ext>
                </a:extLst>
              </a:tr>
              <a:tr h="788307">
                <a:tc>
                  <a:txBody>
                    <a:bodyPr/>
                    <a:lstStyle/>
                    <a:p>
                      <a:pPr algn="ctr" fontAlgn="b"/>
                      <a:r>
                        <a:rPr lang="en-US" sz="1100" u="none" strike="noStrike">
                          <a:effectLst/>
                        </a:rPr>
                        <a:t>Cuyahoga County</a:t>
                      </a:r>
                      <a:endParaRPr lang="en-US" sz="1100" b="0" i="0" u="none" strike="noStrike">
                        <a:solidFill>
                          <a:srgbClr val="000000"/>
                        </a:solidFill>
                        <a:effectLst/>
                        <a:latin typeface="Calibri"/>
                      </a:endParaRPr>
                    </a:p>
                  </a:txBody>
                  <a:tcPr marL="9525" marR="9525" marT="9525" marB="0" anchor="ctr"/>
                </a:tc>
                <a:tc>
                  <a:txBody>
                    <a:bodyPr/>
                    <a:lstStyle/>
                    <a:p>
                      <a:pPr algn="ctr" fontAlgn="b"/>
                      <a:r>
                        <a:rPr lang="en-US" sz="1100" u="none" strike="noStrike" dirty="0">
                          <a:effectLst/>
                        </a:rPr>
                        <a:t>7.17%</a:t>
                      </a:r>
                      <a:endParaRPr lang="en-US" sz="1100" b="0" i="0" u="none" strike="noStrike" dirty="0">
                        <a:solidFill>
                          <a:srgbClr val="000000"/>
                        </a:solidFill>
                        <a:effectLst/>
                        <a:latin typeface="Calibri"/>
                      </a:endParaRPr>
                    </a:p>
                  </a:txBody>
                  <a:tcPr marL="9525" marR="9525" marT="9525" marB="0" anchor="ctr"/>
                </a:tc>
                <a:tc>
                  <a:txBody>
                    <a:bodyPr/>
                    <a:lstStyle/>
                    <a:p>
                      <a:pPr algn="ctr" fontAlgn="b"/>
                      <a:r>
                        <a:rPr lang="en-US" sz="1100" b="0" i="0" u="none" strike="noStrike" dirty="0">
                          <a:solidFill>
                            <a:srgbClr val="000000"/>
                          </a:solidFill>
                          <a:effectLst/>
                          <a:latin typeface="Calibri"/>
                        </a:rPr>
                        <a:t>27%</a:t>
                      </a:r>
                    </a:p>
                  </a:txBody>
                  <a:tcPr marL="9525" marR="9525" marT="9525" marB="0" anchor="ctr"/>
                </a:tc>
                <a:extLst>
                  <a:ext uri="{0D108BD9-81ED-4DB2-BD59-A6C34878D82A}">
                    <a16:rowId xmlns:a16="http://schemas.microsoft.com/office/drawing/2014/main" val="10006"/>
                  </a:ext>
                </a:extLst>
              </a:tr>
            </a:tbl>
          </a:graphicData>
        </a:graphic>
      </p:graphicFrame>
      <p:sp>
        <p:nvSpPr>
          <p:cNvPr id="4" name="Text Placeholder 3"/>
          <p:cNvSpPr>
            <a:spLocks noGrp="1"/>
          </p:cNvSpPr>
          <p:nvPr>
            <p:ph type="body" sz="half" idx="2"/>
          </p:nvPr>
        </p:nvSpPr>
        <p:spPr/>
        <p:txBody>
          <a:bodyPr>
            <a:normAutofit fontScale="92500"/>
          </a:bodyPr>
          <a:lstStyle/>
          <a:p>
            <a:r>
              <a:rPr lang="en-US" dirty="0"/>
              <a:t>Business buyers on the east side of Cleveland are already a substantially higher percentage than other parts of the county pre foreclosure crisis</a:t>
            </a:r>
          </a:p>
          <a:p>
            <a:endParaRPr lang="en-US" dirty="0"/>
          </a:p>
          <a:p>
            <a:r>
              <a:rPr lang="en-US" dirty="0"/>
              <a:t>Dropping 2 and 3 family structures yields 16.8% business buyers on the east side of Cleveland, so numbers do not appear to be driven by higher amount of 2 and 3 family homes on east side of Cleveland</a:t>
            </a:r>
          </a:p>
          <a:p>
            <a:endParaRPr lang="en-US" dirty="0"/>
          </a:p>
          <a:p>
            <a:r>
              <a:rPr lang="en-US" dirty="0"/>
              <a:t>Less than 70% of buyers were individuals on east side of Cleveland in 2004</a:t>
            </a:r>
          </a:p>
          <a:p>
            <a:endParaRPr lang="en-US" dirty="0"/>
          </a:p>
          <a:p>
            <a:r>
              <a:rPr lang="en-US" dirty="0"/>
              <a:t>West side of Cleveland and east inner suburbs had 85% individual buyers</a:t>
            </a:r>
          </a:p>
          <a:p>
            <a:endParaRPr lang="en-US" dirty="0"/>
          </a:p>
          <a:p>
            <a:r>
              <a:rPr lang="en-US" dirty="0"/>
              <a:t>Other submarkets even higher for percentage of individual buyers </a:t>
            </a:r>
          </a:p>
          <a:p>
            <a:endParaRPr lang="en-US" dirty="0"/>
          </a:p>
          <a:p>
            <a:r>
              <a:rPr lang="en-US" dirty="0"/>
              <a:t>Important to remember individual buyer does not necessarily mean homeowner; individuals could be investors but dataset cannot tell us that</a:t>
            </a:r>
          </a:p>
          <a:p>
            <a:endParaRPr lang="en-US" dirty="0"/>
          </a:p>
        </p:txBody>
      </p:sp>
      <p:sp>
        <p:nvSpPr>
          <p:cNvPr id="3" name="Oval 2"/>
          <p:cNvSpPr/>
          <p:nvPr/>
        </p:nvSpPr>
        <p:spPr>
          <a:xfrm>
            <a:off x="7315200" y="1549400"/>
            <a:ext cx="762000" cy="381000"/>
          </a:xfrm>
          <a:prstGeom prst="ellipse">
            <a:avLst/>
          </a:prstGeom>
          <a:solidFill>
            <a:srgbClr val="00B050">
              <a:alpha val="25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5" name="Rectangle 4"/>
          <p:cNvSpPr/>
          <p:nvPr/>
        </p:nvSpPr>
        <p:spPr>
          <a:xfrm>
            <a:off x="1981200" y="1447800"/>
            <a:ext cx="2971800" cy="685800"/>
          </a:xfrm>
          <a:prstGeom prst="rect">
            <a:avLst/>
          </a:prstGeom>
          <a:solidFill>
            <a:srgbClr val="00B050">
              <a:alpha val="25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Tree>
    <p:extLst>
      <p:ext uri="{BB962C8B-B14F-4D97-AF65-F5344CB8AC3E}">
        <p14:creationId xmlns:p14="http://schemas.microsoft.com/office/powerpoint/2010/main" val="39412746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Most Recently - 2020</a:t>
            </a:r>
          </a:p>
        </p:txBody>
      </p:sp>
      <p:graphicFrame>
        <p:nvGraphicFramePr>
          <p:cNvPr id="5" name="Content Placeholder 4"/>
          <p:cNvGraphicFramePr>
            <a:graphicFrameLocks noGrp="1"/>
          </p:cNvGraphicFramePr>
          <p:nvPr>
            <p:ph idx="1"/>
          </p:nvPr>
        </p:nvGraphicFramePr>
        <p:xfrm>
          <a:off x="5105401" y="609603"/>
          <a:ext cx="5111751" cy="5486397"/>
        </p:xfrm>
        <a:graphic>
          <a:graphicData uri="http://schemas.openxmlformats.org/drawingml/2006/table">
            <a:tbl>
              <a:tblPr firstRow="1" bandRow="1">
                <a:tableStyleId>{073A0DAA-6AF3-43AB-8588-CEC1D06C72B9}</a:tableStyleId>
              </a:tblPr>
              <a:tblGrid>
                <a:gridCol w="1703917">
                  <a:extLst>
                    <a:ext uri="{9D8B030D-6E8A-4147-A177-3AD203B41FA5}">
                      <a16:colId xmlns:a16="http://schemas.microsoft.com/office/drawing/2014/main" val="20000"/>
                    </a:ext>
                  </a:extLst>
                </a:gridCol>
                <a:gridCol w="1703917">
                  <a:extLst>
                    <a:ext uri="{9D8B030D-6E8A-4147-A177-3AD203B41FA5}">
                      <a16:colId xmlns:a16="http://schemas.microsoft.com/office/drawing/2014/main" val="20001"/>
                    </a:ext>
                  </a:extLst>
                </a:gridCol>
                <a:gridCol w="1703917">
                  <a:extLst>
                    <a:ext uri="{9D8B030D-6E8A-4147-A177-3AD203B41FA5}">
                      <a16:colId xmlns:a16="http://schemas.microsoft.com/office/drawing/2014/main" val="20002"/>
                    </a:ext>
                  </a:extLst>
                </a:gridCol>
              </a:tblGrid>
              <a:tr h="783771">
                <a:tc>
                  <a:txBody>
                    <a:bodyPr/>
                    <a:lstStyle/>
                    <a:p>
                      <a:pPr algn="ctr" fontAlgn="b"/>
                      <a:r>
                        <a:rPr lang="en-US" sz="1100" u="none" strike="noStrike" dirty="0">
                          <a:effectLst/>
                        </a:rPr>
                        <a:t> </a:t>
                      </a:r>
                      <a:endParaRPr lang="en-US" sz="1100" b="0" i="0" u="none" strike="noStrike" dirty="0">
                        <a:solidFill>
                          <a:srgbClr val="000000"/>
                        </a:solidFill>
                        <a:effectLst/>
                        <a:latin typeface="Calibri"/>
                      </a:endParaRPr>
                    </a:p>
                  </a:txBody>
                  <a:tcPr marL="9525" marR="9525" marT="9525" marB="0" anchor="ctr"/>
                </a:tc>
                <a:tc>
                  <a:txBody>
                    <a:bodyPr/>
                    <a:lstStyle/>
                    <a:p>
                      <a:pPr algn="ctr" fontAlgn="b"/>
                      <a:r>
                        <a:rPr lang="en-US" sz="1100" u="none" strike="noStrike" dirty="0">
                          <a:effectLst/>
                        </a:rPr>
                        <a:t>% Business Buyers 2020</a:t>
                      </a:r>
                      <a:endParaRPr lang="en-US" sz="1100" b="1" i="0" u="none" strike="noStrike" dirty="0">
                        <a:solidFill>
                          <a:srgbClr val="000000"/>
                        </a:solidFill>
                        <a:effectLst/>
                        <a:latin typeface="Calibri"/>
                      </a:endParaRPr>
                    </a:p>
                  </a:txBody>
                  <a:tcPr marL="9525" marR="9525" marT="9525" marB="0" anchor="ctr"/>
                </a:tc>
                <a:tc>
                  <a:txBody>
                    <a:bodyPr/>
                    <a:lstStyle/>
                    <a:p>
                      <a:pPr algn="ctr" fontAlgn="b"/>
                      <a:r>
                        <a:rPr lang="en-US" sz="1100" u="none" strike="noStrike" dirty="0">
                          <a:effectLst/>
                        </a:rPr>
                        <a:t>ACS</a:t>
                      </a:r>
                      <a:r>
                        <a:rPr lang="en-US" sz="1100" u="none" strike="noStrike" baseline="0" dirty="0">
                          <a:effectLst/>
                        </a:rPr>
                        <a:t> 2018 5 Year Estimate</a:t>
                      </a:r>
                    </a:p>
                    <a:p>
                      <a:pPr algn="ctr" fontAlgn="b"/>
                      <a:r>
                        <a:rPr lang="en-US" sz="1100" b="1" i="0" u="none" strike="noStrike" baseline="0" dirty="0">
                          <a:solidFill>
                            <a:schemeClr val="bg1"/>
                          </a:solidFill>
                          <a:effectLst/>
                          <a:latin typeface="Calibri"/>
                        </a:rPr>
                        <a:t>Percent Black</a:t>
                      </a:r>
                      <a:endParaRPr lang="en-US" sz="1100" b="1" i="0" u="none" strike="noStrike" dirty="0">
                        <a:solidFill>
                          <a:schemeClr val="bg1"/>
                        </a:solidFill>
                        <a:effectLst/>
                        <a:latin typeface="Calibri"/>
                      </a:endParaRPr>
                    </a:p>
                  </a:txBody>
                  <a:tcPr marL="9525" marR="9525" marT="9525" marB="0" anchor="ctr"/>
                </a:tc>
                <a:extLst>
                  <a:ext uri="{0D108BD9-81ED-4DB2-BD59-A6C34878D82A}">
                    <a16:rowId xmlns:a16="http://schemas.microsoft.com/office/drawing/2014/main" val="10000"/>
                  </a:ext>
                </a:extLst>
              </a:tr>
              <a:tr h="783771">
                <a:tc>
                  <a:txBody>
                    <a:bodyPr/>
                    <a:lstStyle/>
                    <a:p>
                      <a:pPr algn="ctr" fontAlgn="b"/>
                      <a:r>
                        <a:rPr lang="en-US" sz="1100" u="none" strike="noStrike" dirty="0">
                          <a:effectLst/>
                        </a:rPr>
                        <a:t>East Side CLE</a:t>
                      </a:r>
                      <a:endParaRPr lang="en-US" sz="1100" b="0" i="0" u="none" strike="noStrike" dirty="0">
                        <a:solidFill>
                          <a:srgbClr val="000000"/>
                        </a:solidFill>
                        <a:effectLst/>
                        <a:latin typeface="Calibri"/>
                      </a:endParaRPr>
                    </a:p>
                  </a:txBody>
                  <a:tcPr marL="9525" marR="9525" marT="9525" marB="0" anchor="ctr"/>
                </a:tc>
                <a:tc>
                  <a:txBody>
                    <a:bodyPr/>
                    <a:lstStyle/>
                    <a:p>
                      <a:pPr marL="0" marR="0" algn="ctr" fontAlgn="b">
                        <a:lnSpc>
                          <a:spcPct val="115000"/>
                        </a:lnSpc>
                        <a:spcBef>
                          <a:spcPts val="0"/>
                        </a:spcBef>
                        <a:spcAft>
                          <a:spcPts val="0"/>
                        </a:spcAft>
                      </a:pPr>
                      <a:r>
                        <a:rPr lang="en-US" sz="1100" kern="1200">
                          <a:solidFill>
                            <a:srgbClr val="000000"/>
                          </a:solidFill>
                          <a:effectLst/>
                          <a:latin typeface="Calibri"/>
                          <a:ea typeface="Times New Roman"/>
                          <a:cs typeface="Arial"/>
                        </a:rPr>
                        <a:t>45.76%</a:t>
                      </a:r>
                      <a:endParaRPr lang="en-US" sz="1100">
                        <a:effectLst/>
                        <a:latin typeface="Calibri"/>
                        <a:ea typeface="Calibri"/>
                        <a:cs typeface="Times New Roman"/>
                      </a:endParaRPr>
                    </a:p>
                  </a:txBody>
                  <a:tcPr marL="9525" marR="9525" marT="9525" marB="0" anchor="ctr"/>
                </a:tc>
                <a:tc>
                  <a:txBody>
                    <a:bodyPr/>
                    <a:lstStyle/>
                    <a:p>
                      <a:pPr marL="0" marR="0" algn="ctr" fontAlgn="b">
                        <a:lnSpc>
                          <a:spcPct val="115000"/>
                        </a:lnSpc>
                        <a:spcBef>
                          <a:spcPts val="0"/>
                        </a:spcBef>
                        <a:spcAft>
                          <a:spcPts val="0"/>
                        </a:spcAft>
                      </a:pPr>
                      <a:r>
                        <a:rPr lang="en-US" sz="1100" kern="1200">
                          <a:solidFill>
                            <a:srgbClr val="000000"/>
                          </a:solidFill>
                          <a:effectLst/>
                          <a:latin typeface="Calibri"/>
                          <a:ea typeface="Times New Roman"/>
                          <a:cs typeface="Arial"/>
                        </a:rPr>
                        <a:t>78%</a:t>
                      </a:r>
                      <a:endParaRPr lang="en-US" sz="1100">
                        <a:effectLst/>
                        <a:latin typeface="Calibri"/>
                        <a:ea typeface="Calibri"/>
                        <a:cs typeface="Times New Roman"/>
                      </a:endParaRPr>
                    </a:p>
                  </a:txBody>
                  <a:tcPr marL="9525" marR="9525" marT="9525" marB="0" anchor="ctr"/>
                </a:tc>
                <a:extLst>
                  <a:ext uri="{0D108BD9-81ED-4DB2-BD59-A6C34878D82A}">
                    <a16:rowId xmlns:a16="http://schemas.microsoft.com/office/drawing/2014/main" val="10001"/>
                  </a:ext>
                </a:extLst>
              </a:tr>
              <a:tr h="783771">
                <a:tc>
                  <a:txBody>
                    <a:bodyPr/>
                    <a:lstStyle/>
                    <a:p>
                      <a:pPr algn="ctr" fontAlgn="b"/>
                      <a:r>
                        <a:rPr lang="en-US" sz="1100" u="none" strike="noStrike">
                          <a:effectLst/>
                        </a:rPr>
                        <a:t>West Side CLE</a:t>
                      </a:r>
                      <a:endParaRPr lang="en-US" sz="1100" b="0" i="0" u="none" strike="noStrike">
                        <a:solidFill>
                          <a:srgbClr val="000000"/>
                        </a:solidFill>
                        <a:effectLst/>
                        <a:latin typeface="Calibri"/>
                      </a:endParaRPr>
                    </a:p>
                  </a:txBody>
                  <a:tcPr marL="9525" marR="9525" marT="9525" marB="0" anchor="ctr"/>
                </a:tc>
                <a:tc>
                  <a:txBody>
                    <a:bodyPr/>
                    <a:lstStyle/>
                    <a:p>
                      <a:pPr marL="0" marR="0" algn="ctr" fontAlgn="b">
                        <a:lnSpc>
                          <a:spcPct val="115000"/>
                        </a:lnSpc>
                        <a:spcBef>
                          <a:spcPts val="0"/>
                        </a:spcBef>
                        <a:spcAft>
                          <a:spcPts val="0"/>
                        </a:spcAft>
                      </a:pPr>
                      <a:r>
                        <a:rPr lang="en-US" sz="1100" kern="1200">
                          <a:solidFill>
                            <a:srgbClr val="000000"/>
                          </a:solidFill>
                          <a:effectLst/>
                          <a:latin typeface="Calibri"/>
                          <a:ea typeface="Times New Roman"/>
                          <a:cs typeface="Arial"/>
                        </a:rPr>
                        <a:t>25.61%</a:t>
                      </a:r>
                      <a:endParaRPr lang="en-US" sz="1100">
                        <a:effectLst/>
                        <a:latin typeface="Calibri"/>
                        <a:ea typeface="Calibri"/>
                        <a:cs typeface="Times New Roman"/>
                      </a:endParaRPr>
                    </a:p>
                  </a:txBody>
                  <a:tcPr marL="9525" marR="9525" marT="9525" marB="0" anchor="ctr"/>
                </a:tc>
                <a:tc>
                  <a:txBody>
                    <a:bodyPr/>
                    <a:lstStyle/>
                    <a:p>
                      <a:pPr marL="0" marR="0" algn="ctr" fontAlgn="b">
                        <a:lnSpc>
                          <a:spcPct val="115000"/>
                        </a:lnSpc>
                        <a:spcBef>
                          <a:spcPts val="0"/>
                        </a:spcBef>
                        <a:spcAft>
                          <a:spcPts val="0"/>
                        </a:spcAft>
                      </a:pPr>
                      <a:r>
                        <a:rPr lang="en-US" sz="1100" kern="1200">
                          <a:solidFill>
                            <a:srgbClr val="000000"/>
                          </a:solidFill>
                          <a:effectLst/>
                          <a:latin typeface="Calibri"/>
                          <a:ea typeface="Times New Roman"/>
                          <a:cs typeface="Arial"/>
                        </a:rPr>
                        <a:t>22%</a:t>
                      </a:r>
                      <a:endParaRPr lang="en-US" sz="1100">
                        <a:effectLst/>
                        <a:latin typeface="Calibri"/>
                        <a:ea typeface="Calibri"/>
                        <a:cs typeface="Times New Roman"/>
                      </a:endParaRPr>
                    </a:p>
                  </a:txBody>
                  <a:tcPr marL="9525" marR="9525" marT="9525" marB="0" anchor="ctr"/>
                </a:tc>
                <a:extLst>
                  <a:ext uri="{0D108BD9-81ED-4DB2-BD59-A6C34878D82A}">
                    <a16:rowId xmlns:a16="http://schemas.microsoft.com/office/drawing/2014/main" val="10002"/>
                  </a:ext>
                </a:extLst>
              </a:tr>
              <a:tr h="783771">
                <a:tc>
                  <a:txBody>
                    <a:bodyPr/>
                    <a:lstStyle/>
                    <a:p>
                      <a:pPr algn="ctr" fontAlgn="b"/>
                      <a:r>
                        <a:rPr lang="en-US" sz="1100" u="none" strike="noStrike">
                          <a:effectLst/>
                        </a:rPr>
                        <a:t>East Inner Suburbs</a:t>
                      </a:r>
                      <a:endParaRPr lang="en-US" sz="1100" b="0" i="0" u="none" strike="noStrike">
                        <a:solidFill>
                          <a:srgbClr val="000000"/>
                        </a:solidFill>
                        <a:effectLst/>
                        <a:latin typeface="Calibri"/>
                      </a:endParaRPr>
                    </a:p>
                  </a:txBody>
                  <a:tcPr marL="9525" marR="9525" marT="9525" marB="0" anchor="ctr"/>
                </a:tc>
                <a:tc>
                  <a:txBody>
                    <a:bodyPr/>
                    <a:lstStyle/>
                    <a:p>
                      <a:pPr marL="0" marR="0" algn="ctr" fontAlgn="b">
                        <a:lnSpc>
                          <a:spcPct val="115000"/>
                        </a:lnSpc>
                        <a:spcBef>
                          <a:spcPts val="0"/>
                        </a:spcBef>
                        <a:spcAft>
                          <a:spcPts val="0"/>
                        </a:spcAft>
                      </a:pPr>
                      <a:r>
                        <a:rPr lang="en-US" sz="1100" kern="1200">
                          <a:solidFill>
                            <a:srgbClr val="000000"/>
                          </a:solidFill>
                          <a:effectLst/>
                          <a:latin typeface="Calibri"/>
                          <a:ea typeface="Times New Roman"/>
                          <a:cs typeface="Arial"/>
                        </a:rPr>
                        <a:t>28.45%</a:t>
                      </a:r>
                      <a:endParaRPr lang="en-US" sz="1100">
                        <a:effectLst/>
                        <a:latin typeface="Calibri"/>
                        <a:ea typeface="Calibri"/>
                        <a:cs typeface="Times New Roman"/>
                      </a:endParaRPr>
                    </a:p>
                  </a:txBody>
                  <a:tcPr marL="9525" marR="9525" marT="9525" marB="0" anchor="ctr"/>
                </a:tc>
                <a:tc>
                  <a:txBody>
                    <a:bodyPr/>
                    <a:lstStyle/>
                    <a:p>
                      <a:pPr marL="0" marR="0" algn="ctr" fontAlgn="b">
                        <a:lnSpc>
                          <a:spcPct val="115000"/>
                        </a:lnSpc>
                        <a:spcBef>
                          <a:spcPts val="0"/>
                        </a:spcBef>
                        <a:spcAft>
                          <a:spcPts val="0"/>
                        </a:spcAft>
                      </a:pPr>
                      <a:r>
                        <a:rPr lang="en-US" sz="1100" kern="1200" dirty="0">
                          <a:solidFill>
                            <a:srgbClr val="000000"/>
                          </a:solidFill>
                          <a:effectLst/>
                          <a:latin typeface="Calibri"/>
                          <a:ea typeface="Times New Roman"/>
                          <a:cs typeface="Arial"/>
                        </a:rPr>
                        <a:t>57%</a:t>
                      </a:r>
                      <a:endParaRPr lang="en-US" sz="1100" dirty="0">
                        <a:effectLst/>
                        <a:latin typeface="Calibri"/>
                        <a:ea typeface="Calibri"/>
                        <a:cs typeface="Times New Roman"/>
                      </a:endParaRPr>
                    </a:p>
                  </a:txBody>
                  <a:tcPr marL="9525" marR="9525" marT="9525" marB="0" anchor="ctr"/>
                </a:tc>
                <a:extLst>
                  <a:ext uri="{0D108BD9-81ED-4DB2-BD59-A6C34878D82A}">
                    <a16:rowId xmlns:a16="http://schemas.microsoft.com/office/drawing/2014/main" val="10003"/>
                  </a:ext>
                </a:extLst>
              </a:tr>
              <a:tr h="783771">
                <a:tc>
                  <a:txBody>
                    <a:bodyPr/>
                    <a:lstStyle/>
                    <a:p>
                      <a:pPr algn="ctr" fontAlgn="b"/>
                      <a:r>
                        <a:rPr lang="en-US" sz="1100" u="none" strike="noStrike">
                          <a:effectLst/>
                        </a:rPr>
                        <a:t>West Inner Suburbs</a:t>
                      </a:r>
                      <a:endParaRPr lang="en-US" sz="1100" b="0" i="0" u="none" strike="noStrike">
                        <a:solidFill>
                          <a:srgbClr val="000000"/>
                        </a:solidFill>
                        <a:effectLst/>
                        <a:latin typeface="Calibri"/>
                      </a:endParaRPr>
                    </a:p>
                  </a:txBody>
                  <a:tcPr marL="9525" marR="9525" marT="9525" marB="0" anchor="ctr"/>
                </a:tc>
                <a:tc>
                  <a:txBody>
                    <a:bodyPr/>
                    <a:lstStyle/>
                    <a:p>
                      <a:pPr marL="0" marR="0" algn="ctr" fontAlgn="b">
                        <a:lnSpc>
                          <a:spcPct val="115000"/>
                        </a:lnSpc>
                        <a:spcBef>
                          <a:spcPts val="0"/>
                        </a:spcBef>
                        <a:spcAft>
                          <a:spcPts val="0"/>
                        </a:spcAft>
                      </a:pPr>
                      <a:r>
                        <a:rPr lang="en-US" sz="1100" kern="1200">
                          <a:solidFill>
                            <a:srgbClr val="000000"/>
                          </a:solidFill>
                          <a:effectLst/>
                          <a:latin typeface="Calibri"/>
                          <a:ea typeface="Times New Roman"/>
                          <a:cs typeface="Arial"/>
                        </a:rPr>
                        <a:t>8.91%</a:t>
                      </a:r>
                      <a:endParaRPr lang="en-US" sz="1100">
                        <a:effectLst/>
                        <a:latin typeface="Calibri"/>
                        <a:ea typeface="Calibri"/>
                        <a:cs typeface="Times New Roman"/>
                      </a:endParaRPr>
                    </a:p>
                  </a:txBody>
                  <a:tcPr marL="9525" marR="9525" marT="9525" marB="0" anchor="ctr"/>
                </a:tc>
                <a:tc>
                  <a:txBody>
                    <a:bodyPr/>
                    <a:lstStyle/>
                    <a:p>
                      <a:pPr marL="0" marR="0" algn="ctr" fontAlgn="b">
                        <a:lnSpc>
                          <a:spcPct val="115000"/>
                        </a:lnSpc>
                        <a:spcBef>
                          <a:spcPts val="0"/>
                        </a:spcBef>
                        <a:spcAft>
                          <a:spcPts val="0"/>
                        </a:spcAft>
                      </a:pPr>
                      <a:r>
                        <a:rPr lang="en-US" sz="1100" kern="1200">
                          <a:solidFill>
                            <a:srgbClr val="000000"/>
                          </a:solidFill>
                          <a:effectLst/>
                          <a:latin typeface="Calibri"/>
                          <a:ea typeface="Times New Roman"/>
                          <a:cs typeface="Arial"/>
                        </a:rPr>
                        <a:t>6%</a:t>
                      </a:r>
                      <a:endParaRPr lang="en-US" sz="1100">
                        <a:effectLst/>
                        <a:latin typeface="Calibri"/>
                        <a:ea typeface="Calibri"/>
                        <a:cs typeface="Times New Roman"/>
                      </a:endParaRPr>
                    </a:p>
                  </a:txBody>
                  <a:tcPr marL="9525" marR="9525" marT="9525" marB="0" anchor="ctr"/>
                </a:tc>
                <a:extLst>
                  <a:ext uri="{0D108BD9-81ED-4DB2-BD59-A6C34878D82A}">
                    <a16:rowId xmlns:a16="http://schemas.microsoft.com/office/drawing/2014/main" val="10004"/>
                  </a:ext>
                </a:extLst>
              </a:tr>
              <a:tr h="783771">
                <a:tc>
                  <a:txBody>
                    <a:bodyPr/>
                    <a:lstStyle/>
                    <a:p>
                      <a:pPr algn="ctr" fontAlgn="b"/>
                      <a:r>
                        <a:rPr lang="en-US" sz="1100" u="none" strike="noStrike">
                          <a:effectLst/>
                        </a:rPr>
                        <a:t>Outer Suburbs</a:t>
                      </a:r>
                      <a:endParaRPr lang="en-US" sz="1100" b="0" i="0" u="none" strike="noStrike">
                        <a:solidFill>
                          <a:srgbClr val="000000"/>
                        </a:solidFill>
                        <a:effectLst/>
                        <a:latin typeface="Calibri"/>
                      </a:endParaRPr>
                    </a:p>
                  </a:txBody>
                  <a:tcPr marL="9525" marR="9525" marT="9525" marB="0" anchor="ctr"/>
                </a:tc>
                <a:tc>
                  <a:txBody>
                    <a:bodyPr/>
                    <a:lstStyle/>
                    <a:p>
                      <a:pPr marL="0" marR="0" algn="ctr" fontAlgn="b">
                        <a:lnSpc>
                          <a:spcPct val="115000"/>
                        </a:lnSpc>
                        <a:spcBef>
                          <a:spcPts val="0"/>
                        </a:spcBef>
                        <a:spcAft>
                          <a:spcPts val="0"/>
                        </a:spcAft>
                      </a:pPr>
                      <a:r>
                        <a:rPr lang="en-US" sz="1100" kern="1200">
                          <a:solidFill>
                            <a:srgbClr val="000000"/>
                          </a:solidFill>
                          <a:effectLst/>
                          <a:latin typeface="Calibri"/>
                          <a:ea typeface="Times New Roman"/>
                          <a:cs typeface="Arial"/>
                        </a:rPr>
                        <a:t>7.11%</a:t>
                      </a:r>
                      <a:endParaRPr lang="en-US" sz="1100">
                        <a:effectLst/>
                        <a:latin typeface="Calibri"/>
                        <a:ea typeface="Calibri"/>
                        <a:cs typeface="Times New Roman"/>
                      </a:endParaRPr>
                    </a:p>
                  </a:txBody>
                  <a:tcPr marL="9525" marR="9525" marT="9525" marB="0" anchor="ctr"/>
                </a:tc>
                <a:tc>
                  <a:txBody>
                    <a:bodyPr/>
                    <a:lstStyle/>
                    <a:p>
                      <a:pPr marL="0" marR="0" algn="ctr" fontAlgn="b">
                        <a:lnSpc>
                          <a:spcPct val="115000"/>
                        </a:lnSpc>
                        <a:spcBef>
                          <a:spcPts val="0"/>
                        </a:spcBef>
                        <a:spcAft>
                          <a:spcPts val="0"/>
                        </a:spcAft>
                      </a:pPr>
                      <a:r>
                        <a:rPr lang="en-US" sz="1100" kern="1200">
                          <a:solidFill>
                            <a:srgbClr val="000000"/>
                          </a:solidFill>
                          <a:effectLst/>
                          <a:latin typeface="Calibri"/>
                          <a:ea typeface="Times New Roman"/>
                          <a:cs typeface="Arial"/>
                        </a:rPr>
                        <a:t>11%</a:t>
                      </a:r>
                      <a:endParaRPr lang="en-US" sz="1100">
                        <a:effectLst/>
                        <a:latin typeface="Calibri"/>
                        <a:ea typeface="Calibri"/>
                        <a:cs typeface="Times New Roman"/>
                      </a:endParaRPr>
                    </a:p>
                  </a:txBody>
                  <a:tcPr marL="9525" marR="9525" marT="9525" marB="0" anchor="ctr"/>
                </a:tc>
                <a:extLst>
                  <a:ext uri="{0D108BD9-81ED-4DB2-BD59-A6C34878D82A}">
                    <a16:rowId xmlns:a16="http://schemas.microsoft.com/office/drawing/2014/main" val="10005"/>
                  </a:ext>
                </a:extLst>
              </a:tr>
              <a:tr h="783771">
                <a:tc>
                  <a:txBody>
                    <a:bodyPr/>
                    <a:lstStyle/>
                    <a:p>
                      <a:pPr algn="ctr" fontAlgn="b"/>
                      <a:r>
                        <a:rPr lang="en-US" sz="1100" u="none" strike="noStrike">
                          <a:effectLst/>
                        </a:rPr>
                        <a:t>Cuyahoga County</a:t>
                      </a:r>
                      <a:endParaRPr lang="en-US" sz="1100" b="0" i="0" u="none" strike="noStrike">
                        <a:solidFill>
                          <a:srgbClr val="000000"/>
                        </a:solidFill>
                        <a:effectLst/>
                        <a:latin typeface="Calibri"/>
                      </a:endParaRPr>
                    </a:p>
                  </a:txBody>
                  <a:tcPr marL="9525" marR="9525" marT="9525" marB="0" anchor="ctr"/>
                </a:tc>
                <a:tc>
                  <a:txBody>
                    <a:bodyPr/>
                    <a:lstStyle/>
                    <a:p>
                      <a:pPr marL="0" marR="0" algn="ctr" fontAlgn="b">
                        <a:lnSpc>
                          <a:spcPct val="115000"/>
                        </a:lnSpc>
                        <a:spcBef>
                          <a:spcPts val="0"/>
                        </a:spcBef>
                        <a:spcAft>
                          <a:spcPts val="0"/>
                        </a:spcAft>
                      </a:pPr>
                      <a:r>
                        <a:rPr lang="en-US" sz="1100" kern="1200">
                          <a:solidFill>
                            <a:srgbClr val="000000"/>
                          </a:solidFill>
                          <a:effectLst/>
                          <a:latin typeface="Calibri"/>
                          <a:ea typeface="Times New Roman"/>
                          <a:cs typeface="Arial"/>
                        </a:rPr>
                        <a:t>21.10%</a:t>
                      </a:r>
                      <a:endParaRPr lang="en-US" sz="1100">
                        <a:effectLst/>
                        <a:latin typeface="Calibri"/>
                        <a:ea typeface="Calibri"/>
                        <a:cs typeface="Times New Roman"/>
                      </a:endParaRPr>
                    </a:p>
                  </a:txBody>
                  <a:tcPr marL="9525" marR="9525" marT="9525" marB="0" anchor="ctr"/>
                </a:tc>
                <a:tc>
                  <a:txBody>
                    <a:bodyPr/>
                    <a:lstStyle/>
                    <a:p>
                      <a:pPr marL="0" marR="0" algn="ctr" fontAlgn="b">
                        <a:lnSpc>
                          <a:spcPct val="115000"/>
                        </a:lnSpc>
                        <a:spcBef>
                          <a:spcPts val="0"/>
                        </a:spcBef>
                        <a:spcAft>
                          <a:spcPts val="0"/>
                        </a:spcAft>
                      </a:pPr>
                      <a:r>
                        <a:rPr lang="en-US" sz="1100" kern="1200" dirty="0">
                          <a:solidFill>
                            <a:srgbClr val="000000"/>
                          </a:solidFill>
                          <a:effectLst/>
                          <a:latin typeface="Calibri"/>
                          <a:ea typeface="Times New Roman"/>
                          <a:cs typeface="Arial"/>
                        </a:rPr>
                        <a:t>31%</a:t>
                      </a:r>
                      <a:endParaRPr lang="en-US" sz="1100" dirty="0">
                        <a:effectLst/>
                        <a:latin typeface="Calibri"/>
                        <a:ea typeface="Calibri"/>
                        <a:cs typeface="Times New Roman"/>
                      </a:endParaRPr>
                    </a:p>
                  </a:txBody>
                  <a:tcPr marL="9525" marR="9525" marT="9525" marB="0" anchor="ctr"/>
                </a:tc>
                <a:extLst>
                  <a:ext uri="{0D108BD9-81ED-4DB2-BD59-A6C34878D82A}">
                    <a16:rowId xmlns:a16="http://schemas.microsoft.com/office/drawing/2014/main" val="10006"/>
                  </a:ext>
                </a:extLst>
              </a:tr>
            </a:tbl>
          </a:graphicData>
        </a:graphic>
      </p:graphicFrame>
      <p:sp>
        <p:nvSpPr>
          <p:cNvPr id="4" name="Text Placeholder 3"/>
          <p:cNvSpPr>
            <a:spLocks noGrp="1"/>
          </p:cNvSpPr>
          <p:nvPr>
            <p:ph type="body" sz="half" idx="2"/>
          </p:nvPr>
        </p:nvSpPr>
        <p:spPr/>
        <p:txBody>
          <a:bodyPr>
            <a:normAutofit/>
          </a:bodyPr>
          <a:lstStyle/>
          <a:p>
            <a:r>
              <a:rPr lang="en-US" dirty="0"/>
              <a:t>Increases in percentage of business buyers across all submarkets</a:t>
            </a:r>
          </a:p>
          <a:p>
            <a:endParaRPr lang="en-US" dirty="0"/>
          </a:p>
          <a:p>
            <a:r>
              <a:rPr lang="en-US" dirty="0"/>
              <a:t>Biggest increases on east side of Cleveland and east inner ring: </a:t>
            </a:r>
            <a:r>
              <a:rPr lang="en-US" b="1" u="sng" dirty="0"/>
              <a:t>30 &amp; 22</a:t>
            </a:r>
            <a:r>
              <a:rPr lang="en-US" dirty="0"/>
              <a:t> percentage points</a:t>
            </a:r>
          </a:p>
          <a:p>
            <a:endParaRPr lang="en-US" dirty="0"/>
          </a:p>
          <a:p>
            <a:r>
              <a:rPr lang="en-US" dirty="0"/>
              <a:t>West side of Cleveland increased 19 percentage points</a:t>
            </a:r>
          </a:p>
          <a:p>
            <a:endParaRPr lang="en-US" dirty="0"/>
          </a:p>
          <a:p>
            <a:r>
              <a:rPr lang="en-US" dirty="0"/>
              <a:t>Investor buyers account for over 1/3 of all buyers on east side of Cleveland and east inner suburbs, limiting home ownership opportunities in those markets</a:t>
            </a:r>
          </a:p>
          <a:p>
            <a:endParaRPr lang="en-US" dirty="0"/>
          </a:p>
          <a:p>
            <a:r>
              <a:rPr lang="en-US" dirty="0"/>
              <a:t>More business buyers on east side of Cleveland than individual buyers in 2020</a:t>
            </a:r>
          </a:p>
          <a:p>
            <a:endParaRPr lang="en-US" dirty="0"/>
          </a:p>
          <a:p>
            <a:r>
              <a:rPr lang="en-US" dirty="0"/>
              <a:t>Impacts neighborhood stability and ability to build wealth </a:t>
            </a:r>
          </a:p>
        </p:txBody>
      </p:sp>
      <p:sp>
        <p:nvSpPr>
          <p:cNvPr id="3" name="Oval 2"/>
          <p:cNvSpPr/>
          <p:nvPr/>
        </p:nvSpPr>
        <p:spPr>
          <a:xfrm>
            <a:off x="7315200" y="1600200"/>
            <a:ext cx="609600" cy="381000"/>
          </a:xfrm>
          <a:prstGeom prst="ellipse">
            <a:avLst/>
          </a:prstGeom>
          <a:solidFill>
            <a:schemeClr val="accent6">
              <a:lumMod val="75000"/>
              <a:alpha val="2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6" name="Oval 5"/>
          <p:cNvSpPr/>
          <p:nvPr/>
        </p:nvSpPr>
        <p:spPr>
          <a:xfrm>
            <a:off x="7315200" y="3200400"/>
            <a:ext cx="609600" cy="381000"/>
          </a:xfrm>
          <a:prstGeom prst="ellipse">
            <a:avLst/>
          </a:prstGeom>
          <a:solidFill>
            <a:schemeClr val="accent6">
              <a:lumMod val="75000"/>
              <a:alpha val="2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7" name="Rectangle 6"/>
          <p:cNvSpPr/>
          <p:nvPr/>
        </p:nvSpPr>
        <p:spPr>
          <a:xfrm>
            <a:off x="1981200" y="2133600"/>
            <a:ext cx="2952750" cy="685800"/>
          </a:xfrm>
          <a:prstGeom prst="rect">
            <a:avLst/>
          </a:prstGeom>
          <a:solidFill>
            <a:schemeClr val="accent6">
              <a:lumMod val="75000"/>
              <a:alpha val="2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8" name="Rectangle 7"/>
          <p:cNvSpPr/>
          <p:nvPr/>
        </p:nvSpPr>
        <p:spPr>
          <a:xfrm>
            <a:off x="1981200" y="3595688"/>
            <a:ext cx="2971800" cy="976313"/>
          </a:xfrm>
          <a:prstGeom prst="rect">
            <a:avLst/>
          </a:prstGeom>
          <a:solidFill>
            <a:schemeClr val="accent6">
              <a:lumMod val="75000"/>
              <a:alpha val="2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Tree>
    <p:extLst>
      <p:ext uri="{BB962C8B-B14F-4D97-AF65-F5344CB8AC3E}">
        <p14:creationId xmlns:p14="http://schemas.microsoft.com/office/powerpoint/2010/main" val="27722351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1" y="273050"/>
            <a:ext cx="3008313" cy="565150"/>
          </a:xfrm>
        </p:spPr>
        <p:txBody>
          <a:bodyPr/>
          <a:lstStyle/>
          <a:p>
            <a:r>
              <a:rPr lang="en-US" dirty="0"/>
              <a:t>The Years in Between</a:t>
            </a:r>
          </a:p>
        </p:txBody>
      </p:sp>
      <p:sp>
        <p:nvSpPr>
          <p:cNvPr id="4" name="Text Placeholder 3"/>
          <p:cNvSpPr>
            <a:spLocks noGrp="1"/>
          </p:cNvSpPr>
          <p:nvPr>
            <p:ph type="body" sz="half" idx="2"/>
          </p:nvPr>
        </p:nvSpPr>
        <p:spPr>
          <a:xfrm>
            <a:off x="1981201" y="914400"/>
            <a:ext cx="2286000" cy="5638800"/>
          </a:xfrm>
        </p:spPr>
        <p:txBody>
          <a:bodyPr>
            <a:normAutofit lnSpcReduction="10000"/>
          </a:bodyPr>
          <a:lstStyle/>
          <a:p>
            <a:r>
              <a:rPr lang="en-US" dirty="0"/>
              <a:t>Outer suburbs and west inner suburbs relatively flat until 2012 and then steady increase from around 5% to 10% business buyers</a:t>
            </a:r>
          </a:p>
          <a:p>
            <a:endParaRPr lang="en-US" dirty="0"/>
          </a:p>
          <a:p>
            <a:r>
              <a:rPr lang="en-US" dirty="0"/>
              <a:t>Other markets saw increase during foreclosure crisis then a decrease or leveling off of business buyers until 2012</a:t>
            </a:r>
          </a:p>
          <a:p>
            <a:endParaRPr lang="en-US" dirty="0"/>
          </a:p>
          <a:p>
            <a:r>
              <a:rPr lang="en-US" dirty="0"/>
              <a:t>Those same markets have seen strong growth in the percentage of business buyers since 2012</a:t>
            </a:r>
          </a:p>
          <a:p>
            <a:endParaRPr lang="en-US" dirty="0"/>
          </a:p>
          <a:p>
            <a:r>
              <a:rPr lang="en-US" dirty="0"/>
              <a:t>As economy recovered, real estate has been an attractive investment, especially in less robust markets like Cuyahoga County</a:t>
            </a:r>
          </a:p>
          <a:p>
            <a:endParaRPr lang="en-US" dirty="0"/>
          </a:p>
          <a:p>
            <a:r>
              <a:rPr lang="en-US" dirty="0"/>
              <a:t>Every submarket was either flat or declined in 2020 with respect to business buyers with the exception of the east side of Cleveland </a:t>
            </a:r>
          </a:p>
          <a:p>
            <a:endParaRPr lang="en-US" dirty="0"/>
          </a:p>
          <a:p>
            <a:endParaRPr lang="en-US"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1" y="1066800"/>
            <a:ext cx="6240605" cy="436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8305800" y="2057400"/>
            <a:ext cx="228600" cy="2819400"/>
          </a:xfrm>
          <a:prstGeom prst="rect">
            <a:avLst/>
          </a:prstGeom>
          <a:solidFill>
            <a:srgbClr val="FF0000">
              <a:alpha val="34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8" name="Rectangle 7"/>
          <p:cNvSpPr/>
          <p:nvPr/>
        </p:nvSpPr>
        <p:spPr>
          <a:xfrm>
            <a:off x="1905000" y="5435600"/>
            <a:ext cx="2286000" cy="1117600"/>
          </a:xfrm>
          <a:prstGeom prst="rect">
            <a:avLst/>
          </a:prstGeom>
          <a:solidFill>
            <a:srgbClr val="FF0000">
              <a:alpha val="2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Tree>
    <p:extLst>
      <p:ext uri="{BB962C8B-B14F-4D97-AF65-F5344CB8AC3E}">
        <p14:creationId xmlns:p14="http://schemas.microsoft.com/office/powerpoint/2010/main" val="30396097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273050"/>
            <a:ext cx="1523999" cy="1403350"/>
          </a:xfrm>
        </p:spPr>
        <p:txBody>
          <a:bodyPr>
            <a:normAutofit/>
          </a:bodyPr>
          <a:lstStyle/>
          <a:p>
            <a:r>
              <a:rPr lang="en-US" sz="1600" dirty="0"/>
              <a:t>What are we seeing in Cleveland’s Middle Neighborhoods</a:t>
            </a:r>
          </a:p>
        </p:txBody>
      </p:sp>
      <p:sp>
        <p:nvSpPr>
          <p:cNvPr id="4" name="Text Placeholder 3"/>
          <p:cNvSpPr>
            <a:spLocks noGrp="1"/>
          </p:cNvSpPr>
          <p:nvPr>
            <p:ph type="body" sz="half" idx="2"/>
          </p:nvPr>
        </p:nvSpPr>
        <p:spPr>
          <a:xfrm>
            <a:off x="1752600" y="4517194"/>
            <a:ext cx="8763000" cy="2340806"/>
          </a:xfrm>
        </p:spPr>
        <p:txBody>
          <a:bodyPr>
            <a:normAutofit lnSpcReduction="10000"/>
          </a:bodyPr>
          <a:lstStyle/>
          <a:p>
            <a:r>
              <a:rPr lang="en-US" i="1" dirty="0"/>
              <a:t>Looking at percentage of business buyers for middle neighborhoods compared to east or west side as a whole</a:t>
            </a:r>
          </a:p>
          <a:p>
            <a:r>
              <a:rPr lang="en-US" dirty="0"/>
              <a:t>Jefferson and Old Brooklyn were slightly above or slightly below the west side as a whole in 2010</a:t>
            </a:r>
          </a:p>
          <a:p>
            <a:r>
              <a:rPr lang="en-US" dirty="0"/>
              <a:t>Lee-Harvard and Collinwood were substantially below east side as a whole in 2010 </a:t>
            </a:r>
          </a:p>
          <a:p>
            <a:r>
              <a:rPr lang="en-US" dirty="0"/>
              <a:t>2015 sees both west side middle neighborhoods slightly above west side as a whole</a:t>
            </a:r>
          </a:p>
          <a:p>
            <a:r>
              <a:rPr lang="en-US" dirty="0"/>
              <a:t>We see split for east side middle neighborhoods. Lee-Harvard is about 10% higher and Collinwood is  7% lower than east side as a whole in 2015</a:t>
            </a:r>
          </a:p>
          <a:p>
            <a:r>
              <a:rPr lang="en-US" dirty="0"/>
              <a:t>By 2020, Jefferson and Old Brooklyn are below west side as a whole as are Lee-Harvard and Collinwood compared to east side</a:t>
            </a:r>
          </a:p>
          <a:p>
            <a:r>
              <a:rPr lang="en-US" dirty="0"/>
              <a:t>Jefferson saw lowest percentage increase from 2010 to 2020, a little under 7%; Lee-Harvard had greatest increase of nearly 20%; Both Old Brooklyn and Collinwood had increases of around 15%</a:t>
            </a:r>
          </a:p>
        </p:txBody>
      </p:sp>
      <p:pic>
        <p:nvPicPr>
          <p:cNvPr id="204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6660" y="93510"/>
            <a:ext cx="7298941" cy="4478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31235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4001" y="228600"/>
            <a:ext cx="1676400" cy="2698750"/>
          </a:xfrm>
        </p:spPr>
        <p:txBody>
          <a:bodyPr anchor="t"/>
          <a:lstStyle/>
          <a:p>
            <a:r>
              <a:rPr lang="en-US" dirty="0"/>
              <a:t>What price point are businesses buying at? How about individuals?</a:t>
            </a:r>
          </a:p>
        </p:txBody>
      </p:sp>
      <p:graphicFrame>
        <p:nvGraphicFramePr>
          <p:cNvPr id="4" name="Content Placeholder 3"/>
          <p:cNvGraphicFramePr>
            <a:graphicFrameLocks noGrp="1"/>
          </p:cNvGraphicFramePr>
          <p:nvPr>
            <p:ph idx="1"/>
          </p:nvPr>
        </p:nvGraphicFramePr>
        <p:xfrm>
          <a:off x="3048000" y="273050"/>
          <a:ext cx="7467600" cy="4451346"/>
        </p:xfrm>
        <a:graphic>
          <a:graphicData uri="http://schemas.openxmlformats.org/drawingml/2006/table">
            <a:tbl>
              <a:tblPr firstRow="1" bandRow="1">
                <a:tableStyleId>{073A0DAA-6AF3-43AB-8588-CEC1D06C72B9}</a:tableStyleId>
              </a:tblPr>
              <a:tblGrid>
                <a:gridCol w="933450">
                  <a:extLst>
                    <a:ext uri="{9D8B030D-6E8A-4147-A177-3AD203B41FA5}">
                      <a16:colId xmlns:a16="http://schemas.microsoft.com/office/drawing/2014/main" val="20000"/>
                    </a:ext>
                  </a:extLst>
                </a:gridCol>
                <a:gridCol w="933450">
                  <a:extLst>
                    <a:ext uri="{9D8B030D-6E8A-4147-A177-3AD203B41FA5}">
                      <a16:colId xmlns:a16="http://schemas.microsoft.com/office/drawing/2014/main" val="20001"/>
                    </a:ext>
                  </a:extLst>
                </a:gridCol>
                <a:gridCol w="933450">
                  <a:extLst>
                    <a:ext uri="{9D8B030D-6E8A-4147-A177-3AD203B41FA5}">
                      <a16:colId xmlns:a16="http://schemas.microsoft.com/office/drawing/2014/main" val="20002"/>
                    </a:ext>
                  </a:extLst>
                </a:gridCol>
                <a:gridCol w="933450">
                  <a:extLst>
                    <a:ext uri="{9D8B030D-6E8A-4147-A177-3AD203B41FA5}">
                      <a16:colId xmlns:a16="http://schemas.microsoft.com/office/drawing/2014/main" val="20003"/>
                    </a:ext>
                  </a:extLst>
                </a:gridCol>
                <a:gridCol w="933450">
                  <a:extLst>
                    <a:ext uri="{9D8B030D-6E8A-4147-A177-3AD203B41FA5}">
                      <a16:colId xmlns:a16="http://schemas.microsoft.com/office/drawing/2014/main" val="20004"/>
                    </a:ext>
                  </a:extLst>
                </a:gridCol>
                <a:gridCol w="933450">
                  <a:extLst>
                    <a:ext uri="{9D8B030D-6E8A-4147-A177-3AD203B41FA5}">
                      <a16:colId xmlns:a16="http://schemas.microsoft.com/office/drawing/2014/main" val="20005"/>
                    </a:ext>
                  </a:extLst>
                </a:gridCol>
                <a:gridCol w="933450">
                  <a:extLst>
                    <a:ext uri="{9D8B030D-6E8A-4147-A177-3AD203B41FA5}">
                      <a16:colId xmlns:a16="http://schemas.microsoft.com/office/drawing/2014/main" val="20006"/>
                    </a:ext>
                  </a:extLst>
                </a:gridCol>
                <a:gridCol w="933450">
                  <a:extLst>
                    <a:ext uri="{9D8B030D-6E8A-4147-A177-3AD203B41FA5}">
                      <a16:colId xmlns:a16="http://schemas.microsoft.com/office/drawing/2014/main" val="20007"/>
                    </a:ext>
                  </a:extLst>
                </a:gridCol>
              </a:tblGrid>
              <a:tr h="494594">
                <a:tc gridSpan="7">
                  <a:txBody>
                    <a:bodyPr/>
                    <a:lstStyle/>
                    <a:p>
                      <a:pPr algn="ctr" fontAlgn="b"/>
                      <a:r>
                        <a:rPr lang="en-US" sz="1100" u="none" strike="noStrike" dirty="0">
                          <a:effectLst/>
                        </a:rPr>
                        <a:t>Median Purchase Price Non Zero Single Property Transactions 1-3 Family Structures</a:t>
                      </a:r>
                      <a:endParaRPr lang="en-US" sz="1100" b="1" i="0" u="none" strike="noStrike" dirty="0">
                        <a:solidFill>
                          <a:srgbClr val="000000"/>
                        </a:solidFill>
                        <a:effectLst/>
                        <a:latin typeface="Calibri"/>
                      </a:endParaRPr>
                    </a:p>
                  </a:txBody>
                  <a:tcPr marL="5916" marR="5916" marT="9525"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1100" b="1" i="0" u="none" strike="noStrike" dirty="0">
                        <a:solidFill>
                          <a:srgbClr val="000000"/>
                        </a:solidFill>
                        <a:effectLst/>
                        <a:latin typeface="Calibri"/>
                      </a:endParaRPr>
                    </a:p>
                  </a:txBody>
                  <a:tcPr marL="5916" marR="5916" marT="9525" marB="0" anchor="ctr"/>
                </a:tc>
                <a:extLst>
                  <a:ext uri="{0D108BD9-81ED-4DB2-BD59-A6C34878D82A}">
                    <a16:rowId xmlns:a16="http://schemas.microsoft.com/office/drawing/2014/main" val="10000"/>
                  </a:ext>
                </a:extLst>
              </a:tr>
              <a:tr h="494594">
                <a:tc>
                  <a:txBody>
                    <a:bodyPr/>
                    <a:lstStyle/>
                    <a:p>
                      <a:pPr algn="ctr" fontAlgn="b"/>
                      <a:endParaRPr lang="en-US" sz="1100" b="0" i="0" u="none" strike="noStrike" dirty="0">
                        <a:solidFill>
                          <a:srgbClr val="000000"/>
                        </a:solidFill>
                        <a:effectLst/>
                        <a:latin typeface="Calibri"/>
                      </a:endParaRPr>
                    </a:p>
                  </a:txBody>
                  <a:tcPr marL="5916" marR="5916" marT="9525" marB="0" anchor="ctr"/>
                </a:tc>
                <a:tc gridSpan="2">
                  <a:txBody>
                    <a:bodyPr/>
                    <a:lstStyle/>
                    <a:p>
                      <a:pPr algn="ctr" rtl="0" fontAlgn="ctr"/>
                      <a:r>
                        <a:rPr lang="en-US" sz="1100" u="none" strike="noStrike" dirty="0">
                          <a:effectLst/>
                        </a:rPr>
                        <a:t>2004</a:t>
                      </a:r>
                      <a:endParaRPr lang="en-US" sz="1100" b="1" i="0" u="none" strike="noStrike" dirty="0">
                        <a:solidFill>
                          <a:srgbClr val="FFFFFF"/>
                        </a:solidFill>
                        <a:effectLst/>
                        <a:latin typeface="Calibri"/>
                      </a:endParaRPr>
                    </a:p>
                  </a:txBody>
                  <a:tcPr marL="5916" marR="5916" marT="9525" marB="0" anchor="ctr"/>
                </a:tc>
                <a:tc hMerge="1">
                  <a:txBody>
                    <a:bodyPr/>
                    <a:lstStyle/>
                    <a:p>
                      <a:endParaRPr lang="en-US"/>
                    </a:p>
                  </a:txBody>
                  <a:tcPr/>
                </a:tc>
                <a:tc gridSpan="2">
                  <a:txBody>
                    <a:bodyPr/>
                    <a:lstStyle/>
                    <a:p>
                      <a:pPr algn="ctr" rtl="0" fontAlgn="ctr"/>
                      <a:r>
                        <a:rPr lang="en-US" sz="1100" u="none" strike="noStrike" dirty="0">
                          <a:effectLst/>
                        </a:rPr>
                        <a:t>2012</a:t>
                      </a:r>
                      <a:endParaRPr lang="en-US" sz="1100" b="1" i="0" u="none" strike="noStrike" dirty="0">
                        <a:solidFill>
                          <a:srgbClr val="FFFFFF"/>
                        </a:solidFill>
                        <a:effectLst/>
                        <a:latin typeface="Calibri"/>
                      </a:endParaRPr>
                    </a:p>
                  </a:txBody>
                  <a:tcPr marL="5916" marR="5916" marT="9525" marB="0" anchor="ctr"/>
                </a:tc>
                <a:tc hMerge="1">
                  <a:txBody>
                    <a:bodyPr/>
                    <a:lstStyle/>
                    <a:p>
                      <a:endParaRPr lang="en-US"/>
                    </a:p>
                  </a:txBody>
                  <a:tcPr/>
                </a:tc>
                <a:tc gridSpan="2">
                  <a:txBody>
                    <a:bodyPr/>
                    <a:lstStyle/>
                    <a:p>
                      <a:pPr algn="ctr" rtl="0" fontAlgn="ctr"/>
                      <a:r>
                        <a:rPr lang="en-US" sz="1100" u="none" strike="noStrike" dirty="0">
                          <a:effectLst/>
                        </a:rPr>
                        <a:t>2020</a:t>
                      </a:r>
                      <a:endParaRPr lang="en-US" sz="1100" b="1" i="0" u="none" strike="noStrike" dirty="0">
                        <a:solidFill>
                          <a:srgbClr val="FFFFFF"/>
                        </a:solidFill>
                        <a:effectLst/>
                        <a:latin typeface="Calibri"/>
                      </a:endParaRPr>
                    </a:p>
                  </a:txBody>
                  <a:tcPr marL="5916" marR="5916" marT="9525" marB="0" anchor="ctr"/>
                </a:tc>
                <a:tc hMerge="1">
                  <a:txBody>
                    <a:bodyPr/>
                    <a:lstStyle/>
                    <a:p>
                      <a:endParaRPr lang="en-US"/>
                    </a:p>
                  </a:txBody>
                  <a:tcPr/>
                </a:tc>
                <a:tc>
                  <a:txBody>
                    <a:bodyPr/>
                    <a:lstStyle/>
                    <a:p>
                      <a:pPr algn="ctr" rtl="0" fontAlgn="ctr"/>
                      <a:r>
                        <a:rPr lang="en-US" sz="1100" u="none" strike="noStrike" dirty="0">
                          <a:effectLst/>
                        </a:rPr>
                        <a:t>2018</a:t>
                      </a:r>
                      <a:endParaRPr lang="en-US" sz="1100" b="1" i="0" u="none" strike="noStrike" dirty="0">
                        <a:solidFill>
                          <a:schemeClr val="tx1"/>
                        </a:solidFill>
                        <a:effectLst/>
                        <a:latin typeface="Calibri"/>
                      </a:endParaRPr>
                    </a:p>
                  </a:txBody>
                  <a:tcPr marL="5916" marR="5916" marT="9525" marB="0" anchor="ctr"/>
                </a:tc>
                <a:extLst>
                  <a:ext uri="{0D108BD9-81ED-4DB2-BD59-A6C34878D82A}">
                    <a16:rowId xmlns:a16="http://schemas.microsoft.com/office/drawing/2014/main" val="10001"/>
                  </a:ext>
                </a:extLst>
              </a:tr>
              <a:tr h="494594">
                <a:tc>
                  <a:txBody>
                    <a:bodyPr/>
                    <a:lstStyle/>
                    <a:p>
                      <a:pPr algn="ctr" rtl="0" fontAlgn="ctr"/>
                      <a:r>
                        <a:rPr lang="en-US" sz="1800" u="none" strike="noStrike">
                          <a:effectLst/>
                        </a:rPr>
                        <a:t> </a:t>
                      </a:r>
                      <a:endParaRPr lang="en-US" sz="1800" b="0" i="0" u="none" strike="noStrike">
                        <a:solidFill>
                          <a:srgbClr val="000000"/>
                        </a:solidFill>
                        <a:effectLst/>
                        <a:latin typeface="Arial"/>
                      </a:endParaRPr>
                    </a:p>
                  </a:txBody>
                  <a:tcPr marL="5916" marR="5916" marT="9525" marB="0" anchor="ctr"/>
                </a:tc>
                <a:tc>
                  <a:txBody>
                    <a:bodyPr/>
                    <a:lstStyle/>
                    <a:p>
                      <a:pPr algn="ctr" rtl="0" fontAlgn="b"/>
                      <a:r>
                        <a:rPr lang="en-US" sz="1100" u="none" strike="noStrike" dirty="0">
                          <a:effectLst/>
                        </a:rPr>
                        <a:t>Business</a:t>
                      </a:r>
                      <a:endParaRPr lang="en-US" sz="1100" b="0" i="0" u="none" strike="noStrike" dirty="0">
                        <a:solidFill>
                          <a:srgbClr val="000000"/>
                        </a:solidFill>
                        <a:effectLst/>
                        <a:latin typeface="Calibri"/>
                      </a:endParaRPr>
                    </a:p>
                  </a:txBody>
                  <a:tcPr marL="5916" marR="5916" marT="9525" marB="0" anchor="ctr"/>
                </a:tc>
                <a:tc>
                  <a:txBody>
                    <a:bodyPr/>
                    <a:lstStyle/>
                    <a:p>
                      <a:pPr algn="ctr" rtl="0" fontAlgn="b"/>
                      <a:r>
                        <a:rPr lang="en-US" sz="1100" u="none" strike="noStrike" dirty="0">
                          <a:effectLst/>
                        </a:rPr>
                        <a:t>Individual</a:t>
                      </a:r>
                      <a:endParaRPr lang="en-US" sz="1100" b="0" i="0" u="none" strike="noStrike" dirty="0">
                        <a:solidFill>
                          <a:srgbClr val="000000"/>
                        </a:solidFill>
                        <a:effectLst/>
                        <a:latin typeface="Calibri"/>
                      </a:endParaRPr>
                    </a:p>
                  </a:txBody>
                  <a:tcPr marL="5916" marR="5916" marT="9525" marB="0" anchor="ctr"/>
                </a:tc>
                <a:tc>
                  <a:txBody>
                    <a:bodyPr/>
                    <a:lstStyle/>
                    <a:p>
                      <a:pPr algn="ctr" rtl="0" fontAlgn="b"/>
                      <a:r>
                        <a:rPr lang="en-US" sz="1100" u="none" strike="noStrike">
                          <a:effectLst/>
                        </a:rPr>
                        <a:t>Business</a:t>
                      </a:r>
                      <a:endParaRPr lang="en-US" sz="1100" b="0" i="0" u="none" strike="noStrike">
                        <a:solidFill>
                          <a:srgbClr val="000000"/>
                        </a:solidFill>
                        <a:effectLst/>
                        <a:latin typeface="Calibri"/>
                      </a:endParaRPr>
                    </a:p>
                  </a:txBody>
                  <a:tcPr marL="5916" marR="5916" marT="9525" marB="0" anchor="ctr"/>
                </a:tc>
                <a:tc>
                  <a:txBody>
                    <a:bodyPr/>
                    <a:lstStyle/>
                    <a:p>
                      <a:pPr algn="ctr" rtl="0" fontAlgn="b"/>
                      <a:r>
                        <a:rPr lang="en-US" sz="1100" u="none" strike="noStrike">
                          <a:effectLst/>
                        </a:rPr>
                        <a:t>Individual</a:t>
                      </a:r>
                      <a:endParaRPr lang="en-US" sz="1100" b="0" i="0" u="none" strike="noStrike">
                        <a:solidFill>
                          <a:srgbClr val="000000"/>
                        </a:solidFill>
                        <a:effectLst/>
                        <a:latin typeface="Calibri"/>
                      </a:endParaRPr>
                    </a:p>
                  </a:txBody>
                  <a:tcPr marL="5916" marR="5916" marT="9525" marB="0" anchor="ctr"/>
                </a:tc>
                <a:tc>
                  <a:txBody>
                    <a:bodyPr/>
                    <a:lstStyle/>
                    <a:p>
                      <a:pPr algn="ctr" rtl="0" fontAlgn="b"/>
                      <a:r>
                        <a:rPr lang="en-US" sz="1100" u="none" strike="noStrike">
                          <a:effectLst/>
                        </a:rPr>
                        <a:t>Business</a:t>
                      </a:r>
                      <a:endParaRPr lang="en-US" sz="1100" b="0" i="0" u="none" strike="noStrike">
                        <a:solidFill>
                          <a:srgbClr val="000000"/>
                        </a:solidFill>
                        <a:effectLst/>
                        <a:latin typeface="Calibri"/>
                      </a:endParaRPr>
                    </a:p>
                  </a:txBody>
                  <a:tcPr marL="5916" marR="5916" marT="9525" marB="0" anchor="ctr"/>
                </a:tc>
                <a:tc>
                  <a:txBody>
                    <a:bodyPr/>
                    <a:lstStyle/>
                    <a:p>
                      <a:pPr algn="ctr" rtl="0" fontAlgn="b"/>
                      <a:r>
                        <a:rPr lang="en-US" sz="1100" u="none" strike="noStrike">
                          <a:effectLst/>
                        </a:rPr>
                        <a:t>Individual</a:t>
                      </a:r>
                      <a:endParaRPr lang="en-US" sz="1100" b="0" i="0" u="none" strike="noStrike">
                        <a:solidFill>
                          <a:srgbClr val="000000"/>
                        </a:solidFill>
                        <a:effectLst/>
                        <a:latin typeface="Calibri"/>
                      </a:endParaRPr>
                    </a:p>
                  </a:txBody>
                  <a:tcPr marL="5916" marR="5916" marT="9525"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100" u="none" strike="noStrike" dirty="0">
                          <a:effectLst/>
                        </a:rPr>
                        <a:t>ACS 5 YR Est</a:t>
                      </a:r>
                    </a:p>
                    <a:p>
                      <a:pPr marL="0" marR="0" indent="0" algn="ctr" defTabSz="914400" rtl="0" eaLnBrk="1" fontAlgn="b" latinLnBrk="0" hangingPunct="1">
                        <a:lnSpc>
                          <a:spcPct val="100000"/>
                        </a:lnSpc>
                        <a:spcBef>
                          <a:spcPts val="0"/>
                        </a:spcBef>
                        <a:spcAft>
                          <a:spcPts val="0"/>
                        </a:spcAft>
                        <a:buClrTx/>
                        <a:buSzTx/>
                        <a:buFontTx/>
                        <a:buNone/>
                        <a:tabLst/>
                        <a:defRPr/>
                      </a:pPr>
                      <a:r>
                        <a:rPr lang="en-US" sz="1100" u="none" strike="noStrike" dirty="0">
                          <a:effectLst/>
                        </a:rPr>
                        <a:t> </a:t>
                      </a:r>
                      <a:r>
                        <a:rPr lang="en-US" sz="1100" u="none" strike="noStrike" baseline="0" dirty="0">
                          <a:effectLst/>
                        </a:rPr>
                        <a:t> % Black</a:t>
                      </a:r>
                      <a:endParaRPr lang="en-US" sz="1100" b="1" i="0" u="none" strike="noStrike" dirty="0">
                        <a:solidFill>
                          <a:schemeClr val="tx1"/>
                        </a:solidFill>
                        <a:effectLst/>
                        <a:latin typeface="+mn-lt"/>
                      </a:endParaRPr>
                    </a:p>
                  </a:txBody>
                  <a:tcPr marL="5916" marR="5916" marT="9525" marB="0" anchor="ctr"/>
                </a:tc>
                <a:extLst>
                  <a:ext uri="{0D108BD9-81ED-4DB2-BD59-A6C34878D82A}">
                    <a16:rowId xmlns:a16="http://schemas.microsoft.com/office/drawing/2014/main" val="10002"/>
                  </a:ext>
                </a:extLst>
              </a:tr>
              <a:tr h="494594">
                <a:tc>
                  <a:txBody>
                    <a:bodyPr/>
                    <a:lstStyle/>
                    <a:p>
                      <a:pPr algn="ctr" rtl="0" fontAlgn="b"/>
                      <a:r>
                        <a:rPr lang="en-US" sz="1100" u="none" strike="noStrike">
                          <a:effectLst/>
                        </a:rPr>
                        <a:t>East Side CLE</a:t>
                      </a:r>
                      <a:endParaRPr lang="en-US" sz="1100" b="0" i="0" u="none" strike="noStrike">
                        <a:solidFill>
                          <a:srgbClr val="000000"/>
                        </a:solidFill>
                        <a:effectLst/>
                        <a:latin typeface="Calibri"/>
                      </a:endParaRPr>
                    </a:p>
                  </a:txBody>
                  <a:tcPr marL="5916" marR="5916" marT="9525" marB="0" anchor="ctr"/>
                </a:tc>
                <a:tc>
                  <a:txBody>
                    <a:bodyPr/>
                    <a:lstStyle/>
                    <a:p>
                      <a:pPr algn="ctr" fontAlgn="b"/>
                      <a:r>
                        <a:rPr lang="en-US" sz="1100" u="none" strike="noStrike" dirty="0">
                          <a:effectLst/>
                        </a:rPr>
                        <a:t> $          29,525 </a:t>
                      </a:r>
                      <a:endParaRPr lang="en-US" sz="1100" b="0" i="0" u="none" strike="noStrike" dirty="0">
                        <a:solidFill>
                          <a:srgbClr val="000000"/>
                        </a:solidFill>
                        <a:effectLst/>
                        <a:latin typeface="Calibri"/>
                      </a:endParaRPr>
                    </a:p>
                  </a:txBody>
                  <a:tcPr marL="5916" marR="5916" marT="9525" marB="0" anchor="ctr"/>
                </a:tc>
                <a:tc>
                  <a:txBody>
                    <a:bodyPr/>
                    <a:lstStyle/>
                    <a:p>
                      <a:pPr algn="ctr" fontAlgn="b"/>
                      <a:r>
                        <a:rPr lang="en-US" sz="1100" u="none" strike="noStrike" dirty="0">
                          <a:effectLst/>
                        </a:rPr>
                        <a:t> $          80,000 </a:t>
                      </a:r>
                      <a:endParaRPr lang="en-US" sz="1100" b="0" i="0" u="none" strike="noStrike" dirty="0">
                        <a:solidFill>
                          <a:srgbClr val="000000"/>
                        </a:solidFill>
                        <a:effectLst/>
                        <a:latin typeface="Calibri"/>
                      </a:endParaRPr>
                    </a:p>
                  </a:txBody>
                  <a:tcPr marL="5916" marR="5916" marT="9525" marB="0" anchor="ctr"/>
                </a:tc>
                <a:tc>
                  <a:txBody>
                    <a:bodyPr/>
                    <a:lstStyle/>
                    <a:p>
                      <a:pPr algn="ctr" fontAlgn="b"/>
                      <a:r>
                        <a:rPr lang="en-US" sz="1100" u="none" strike="noStrike" dirty="0">
                          <a:effectLst/>
                        </a:rPr>
                        <a:t> $     12,450 </a:t>
                      </a:r>
                      <a:endParaRPr lang="en-US" sz="1100" b="0" i="0" u="none" strike="noStrike" dirty="0">
                        <a:solidFill>
                          <a:schemeClr val="tx1"/>
                        </a:solidFill>
                        <a:effectLst/>
                        <a:latin typeface="Calibri"/>
                      </a:endParaRPr>
                    </a:p>
                  </a:txBody>
                  <a:tcPr marL="5916" marR="5916" marT="9525" marB="0" anchor="ctr"/>
                </a:tc>
                <a:tc>
                  <a:txBody>
                    <a:bodyPr/>
                    <a:lstStyle/>
                    <a:p>
                      <a:pPr algn="ctr" fontAlgn="b"/>
                      <a:r>
                        <a:rPr lang="en-US" sz="1100" u="none" strike="noStrike" dirty="0">
                          <a:effectLst/>
                        </a:rPr>
                        <a:t> $        15,000 </a:t>
                      </a:r>
                      <a:endParaRPr lang="en-US" sz="1100" b="0" i="0" u="none" strike="noStrike" dirty="0">
                        <a:solidFill>
                          <a:schemeClr val="tx1"/>
                        </a:solidFill>
                        <a:effectLst/>
                        <a:latin typeface="Calibri"/>
                      </a:endParaRPr>
                    </a:p>
                  </a:txBody>
                  <a:tcPr marL="5916" marR="5916" marT="9525" marB="0" anchor="ctr"/>
                </a:tc>
                <a:tc>
                  <a:txBody>
                    <a:bodyPr/>
                    <a:lstStyle/>
                    <a:p>
                      <a:pPr marL="0" marR="0" algn="ctr" fontAlgn="b">
                        <a:lnSpc>
                          <a:spcPct val="115000"/>
                        </a:lnSpc>
                        <a:spcBef>
                          <a:spcPts val="0"/>
                        </a:spcBef>
                        <a:spcAft>
                          <a:spcPts val="0"/>
                        </a:spcAft>
                      </a:pPr>
                      <a:r>
                        <a:rPr lang="en-US" sz="1100" kern="1200">
                          <a:solidFill>
                            <a:srgbClr val="000000"/>
                          </a:solidFill>
                          <a:effectLst/>
                          <a:latin typeface="Calibri"/>
                          <a:ea typeface="Times New Roman"/>
                          <a:cs typeface="Arial"/>
                        </a:rPr>
                        <a:t>$       30,000</a:t>
                      </a:r>
                      <a:endParaRPr lang="en-US" sz="1100">
                        <a:effectLst/>
                        <a:latin typeface="Calibri"/>
                        <a:ea typeface="Calibri"/>
                        <a:cs typeface="Times New Roman"/>
                      </a:endParaRPr>
                    </a:p>
                  </a:txBody>
                  <a:tcPr marL="5715" marR="5715" marT="9525" marB="0" anchor="ctr"/>
                </a:tc>
                <a:tc>
                  <a:txBody>
                    <a:bodyPr/>
                    <a:lstStyle/>
                    <a:p>
                      <a:pPr marL="0" marR="0" algn="ctr" fontAlgn="b">
                        <a:lnSpc>
                          <a:spcPct val="115000"/>
                        </a:lnSpc>
                        <a:spcBef>
                          <a:spcPts val="0"/>
                        </a:spcBef>
                        <a:spcAft>
                          <a:spcPts val="0"/>
                        </a:spcAft>
                      </a:pPr>
                      <a:r>
                        <a:rPr lang="en-US" sz="1100" kern="1200">
                          <a:solidFill>
                            <a:srgbClr val="000000"/>
                          </a:solidFill>
                          <a:effectLst/>
                          <a:latin typeface="Calibri"/>
                          <a:ea typeface="Times New Roman"/>
                          <a:cs typeface="Arial"/>
                        </a:rPr>
                        <a:t>$      40,000</a:t>
                      </a:r>
                      <a:endParaRPr lang="en-US" sz="1100">
                        <a:effectLst/>
                        <a:latin typeface="Calibri"/>
                        <a:ea typeface="Calibri"/>
                        <a:cs typeface="Times New Roman"/>
                      </a:endParaRPr>
                    </a:p>
                  </a:txBody>
                  <a:tcPr marL="5715" marR="5715" marT="9525" marB="0" anchor="ctr"/>
                </a:tc>
                <a:tc>
                  <a:txBody>
                    <a:bodyPr/>
                    <a:lstStyle/>
                    <a:p>
                      <a:pPr algn="ctr" fontAlgn="b"/>
                      <a:r>
                        <a:rPr lang="en-US" sz="1100" b="0" i="0" u="none" strike="noStrike" dirty="0">
                          <a:solidFill>
                            <a:schemeClr val="tx1"/>
                          </a:solidFill>
                          <a:effectLst/>
                          <a:latin typeface="Calibri"/>
                        </a:rPr>
                        <a:t>78%</a:t>
                      </a:r>
                    </a:p>
                  </a:txBody>
                  <a:tcPr marL="5916" marR="5916" marT="9525" marB="0" anchor="ctr"/>
                </a:tc>
                <a:extLst>
                  <a:ext uri="{0D108BD9-81ED-4DB2-BD59-A6C34878D82A}">
                    <a16:rowId xmlns:a16="http://schemas.microsoft.com/office/drawing/2014/main" val="10003"/>
                  </a:ext>
                </a:extLst>
              </a:tr>
              <a:tr h="494594">
                <a:tc>
                  <a:txBody>
                    <a:bodyPr/>
                    <a:lstStyle/>
                    <a:p>
                      <a:pPr algn="ctr" rtl="0" fontAlgn="b"/>
                      <a:r>
                        <a:rPr lang="en-US" sz="1100" u="none" strike="noStrike" dirty="0">
                          <a:effectLst/>
                        </a:rPr>
                        <a:t>West Side CLE</a:t>
                      </a:r>
                      <a:endParaRPr lang="en-US" sz="1100" b="0" i="0" u="none" strike="noStrike" dirty="0">
                        <a:solidFill>
                          <a:srgbClr val="000000"/>
                        </a:solidFill>
                        <a:effectLst/>
                        <a:latin typeface="Calibri"/>
                      </a:endParaRPr>
                    </a:p>
                  </a:txBody>
                  <a:tcPr marL="5916" marR="5916" marT="9525" marB="0" anchor="ctr"/>
                </a:tc>
                <a:tc>
                  <a:txBody>
                    <a:bodyPr/>
                    <a:lstStyle/>
                    <a:p>
                      <a:pPr algn="ctr" fontAlgn="b"/>
                      <a:r>
                        <a:rPr lang="en-US" sz="1100" u="none" strike="noStrike" dirty="0">
                          <a:effectLst/>
                        </a:rPr>
                        <a:t> $          40,000 </a:t>
                      </a:r>
                      <a:endParaRPr lang="en-US" sz="1100" b="0" i="0" u="none" strike="noStrike" dirty="0">
                        <a:solidFill>
                          <a:srgbClr val="000000"/>
                        </a:solidFill>
                        <a:effectLst/>
                        <a:latin typeface="Calibri"/>
                      </a:endParaRPr>
                    </a:p>
                  </a:txBody>
                  <a:tcPr marL="5916" marR="5916" marT="9525" marB="0" anchor="ctr"/>
                </a:tc>
                <a:tc>
                  <a:txBody>
                    <a:bodyPr/>
                    <a:lstStyle/>
                    <a:p>
                      <a:pPr algn="ctr" fontAlgn="b"/>
                      <a:r>
                        <a:rPr lang="en-US" sz="1100" u="none" strike="noStrike" dirty="0">
                          <a:effectLst/>
                        </a:rPr>
                        <a:t> $          88,000 </a:t>
                      </a:r>
                      <a:endParaRPr lang="en-US" sz="1100" b="0" i="0" u="none" strike="noStrike" dirty="0">
                        <a:solidFill>
                          <a:srgbClr val="000000"/>
                        </a:solidFill>
                        <a:effectLst/>
                        <a:latin typeface="Calibri"/>
                      </a:endParaRPr>
                    </a:p>
                  </a:txBody>
                  <a:tcPr marL="5916" marR="5916" marT="9525" marB="0" anchor="ctr"/>
                </a:tc>
                <a:tc>
                  <a:txBody>
                    <a:bodyPr/>
                    <a:lstStyle/>
                    <a:p>
                      <a:pPr algn="ctr" fontAlgn="b"/>
                      <a:r>
                        <a:rPr lang="en-US" sz="1100" u="none" strike="noStrike" dirty="0">
                          <a:effectLst/>
                        </a:rPr>
                        <a:t> $     21,000</a:t>
                      </a:r>
                      <a:endParaRPr lang="en-US" sz="1100" b="0" i="0" u="none" strike="noStrike" dirty="0">
                        <a:solidFill>
                          <a:srgbClr val="000000"/>
                        </a:solidFill>
                        <a:effectLst/>
                        <a:latin typeface="Calibri"/>
                      </a:endParaRPr>
                    </a:p>
                  </a:txBody>
                  <a:tcPr marL="5916" marR="5916" marT="9525" marB="0" anchor="ctr"/>
                </a:tc>
                <a:tc>
                  <a:txBody>
                    <a:bodyPr/>
                    <a:lstStyle/>
                    <a:p>
                      <a:pPr algn="ctr" fontAlgn="b"/>
                      <a:r>
                        <a:rPr lang="en-US" sz="1100" u="none" strike="noStrike" dirty="0">
                          <a:effectLst/>
                        </a:rPr>
                        <a:t> $        40,000 </a:t>
                      </a:r>
                      <a:endParaRPr lang="en-US" sz="1100" b="0" i="0" u="none" strike="noStrike" dirty="0">
                        <a:solidFill>
                          <a:srgbClr val="000000"/>
                        </a:solidFill>
                        <a:effectLst/>
                        <a:latin typeface="Calibri"/>
                      </a:endParaRPr>
                    </a:p>
                  </a:txBody>
                  <a:tcPr marL="5916" marR="5916" marT="9525" marB="0" anchor="ctr"/>
                </a:tc>
                <a:tc>
                  <a:txBody>
                    <a:bodyPr/>
                    <a:lstStyle/>
                    <a:p>
                      <a:pPr marL="0" marR="0" algn="ctr" fontAlgn="b">
                        <a:lnSpc>
                          <a:spcPct val="115000"/>
                        </a:lnSpc>
                        <a:spcBef>
                          <a:spcPts val="0"/>
                        </a:spcBef>
                        <a:spcAft>
                          <a:spcPts val="0"/>
                        </a:spcAft>
                      </a:pPr>
                      <a:r>
                        <a:rPr lang="en-US" sz="1100" kern="1200">
                          <a:solidFill>
                            <a:srgbClr val="000000"/>
                          </a:solidFill>
                          <a:effectLst/>
                          <a:latin typeface="Calibri"/>
                          <a:ea typeface="Times New Roman"/>
                          <a:cs typeface="Arial"/>
                        </a:rPr>
                        <a:t>$       50,000</a:t>
                      </a:r>
                      <a:endParaRPr lang="en-US" sz="1100">
                        <a:effectLst/>
                        <a:latin typeface="Calibri"/>
                        <a:ea typeface="Calibri"/>
                        <a:cs typeface="Times New Roman"/>
                      </a:endParaRPr>
                    </a:p>
                  </a:txBody>
                  <a:tcPr marL="5715" marR="5715" marT="9525" marB="0" anchor="ctr"/>
                </a:tc>
                <a:tc>
                  <a:txBody>
                    <a:bodyPr/>
                    <a:lstStyle/>
                    <a:p>
                      <a:pPr marL="0" marR="0" algn="ctr" fontAlgn="b">
                        <a:lnSpc>
                          <a:spcPct val="115000"/>
                        </a:lnSpc>
                        <a:spcBef>
                          <a:spcPts val="0"/>
                        </a:spcBef>
                        <a:spcAft>
                          <a:spcPts val="0"/>
                        </a:spcAft>
                      </a:pPr>
                      <a:r>
                        <a:rPr lang="en-US" sz="1100" kern="1200">
                          <a:solidFill>
                            <a:srgbClr val="000000"/>
                          </a:solidFill>
                          <a:effectLst/>
                          <a:latin typeface="Calibri"/>
                          <a:ea typeface="Times New Roman"/>
                          <a:cs typeface="Arial"/>
                        </a:rPr>
                        <a:t>$      95,000</a:t>
                      </a:r>
                      <a:endParaRPr lang="en-US" sz="1100">
                        <a:effectLst/>
                        <a:latin typeface="Calibri"/>
                        <a:ea typeface="Calibri"/>
                        <a:cs typeface="Times New Roman"/>
                      </a:endParaRPr>
                    </a:p>
                  </a:txBody>
                  <a:tcPr marL="5715" marR="5715" marT="9525" marB="0" anchor="ctr"/>
                </a:tc>
                <a:tc>
                  <a:txBody>
                    <a:bodyPr/>
                    <a:lstStyle/>
                    <a:p>
                      <a:pPr algn="ctr" fontAlgn="b"/>
                      <a:r>
                        <a:rPr lang="en-US" sz="1100" b="0" i="0" u="none" strike="noStrike" dirty="0">
                          <a:solidFill>
                            <a:srgbClr val="000000"/>
                          </a:solidFill>
                          <a:effectLst/>
                          <a:latin typeface="Calibri"/>
                        </a:rPr>
                        <a:t>22%</a:t>
                      </a:r>
                    </a:p>
                  </a:txBody>
                  <a:tcPr marL="5916" marR="5916" marT="9525" marB="0" anchor="ctr"/>
                </a:tc>
                <a:extLst>
                  <a:ext uri="{0D108BD9-81ED-4DB2-BD59-A6C34878D82A}">
                    <a16:rowId xmlns:a16="http://schemas.microsoft.com/office/drawing/2014/main" val="10004"/>
                  </a:ext>
                </a:extLst>
              </a:tr>
              <a:tr h="494594">
                <a:tc>
                  <a:txBody>
                    <a:bodyPr/>
                    <a:lstStyle/>
                    <a:p>
                      <a:pPr algn="ctr" rtl="0" fontAlgn="b"/>
                      <a:r>
                        <a:rPr lang="en-US" sz="1100" u="none" strike="noStrike">
                          <a:effectLst/>
                        </a:rPr>
                        <a:t>East Inner Suburbs</a:t>
                      </a:r>
                      <a:endParaRPr lang="en-US" sz="1100" b="0" i="0" u="none" strike="noStrike">
                        <a:solidFill>
                          <a:srgbClr val="000000"/>
                        </a:solidFill>
                        <a:effectLst/>
                        <a:latin typeface="Calibri"/>
                      </a:endParaRPr>
                    </a:p>
                  </a:txBody>
                  <a:tcPr marL="5916" marR="5916" marT="9525" marB="0" anchor="ctr"/>
                </a:tc>
                <a:tc>
                  <a:txBody>
                    <a:bodyPr/>
                    <a:lstStyle/>
                    <a:p>
                      <a:pPr algn="ctr" fontAlgn="b"/>
                      <a:r>
                        <a:rPr lang="en-US" sz="1100" u="none" strike="noStrike" dirty="0">
                          <a:effectLst/>
                        </a:rPr>
                        <a:t> $          65,000 </a:t>
                      </a:r>
                      <a:endParaRPr lang="en-US" sz="1100" b="0" i="0" u="none" strike="noStrike" dirty="0">
                        <a:solidFill>
                          <a:srgbClr val="000000"/>
                        </a:solidFill>
                        <a:effectLst/>
                        <a:latin typeface="Calibri"/>
                      </a:endParaRPr>
                    </a:p>
                  </a:txBody>
                  <a:tcPr marL="5916" marR="5916" marT="9525" marB="0" anchor="ctr"/>
                </a:tc>
                <a:tc>
                  <a:txBody>
                    <a:bodyPr/>
                    <a:lstStyle/>
                    <a:p>
                      <a:pPr algn="ctr" fontAlgn="b"/>
                      <a:r>
                        <a:rPr lang="en-US" sz="1100" u="none" strike="noStrike" dirty="0">
                          <a:effectLst/>
                        </a:rPr>
                        <a:t> $         113,000 </a:t>
                      </a:r>
                      <a:endParaRPr lang="en-US" sz="1100" b="0" i="0" u="none" strike="noStrike" dirty="0">
                        <a:solidFill>
                          <a:srgbClr val="000000"/>
                        </a:solidFill>
                        <a:effectLst/>
                        <a:latin typeface="Calibri"/>
                      </a:endParaRPr>
                    </a:p>
                  </a:txBody>
                  <a:tcPr marL="5916" marR="5916" marT="9525" marB="0" anchor="ctr"/>
                </a:tc>
                <a:tc>
                  <a:txBody>
                    <a:bodyPr/>
                    <a:lstStyle/>
                    <a:p>
                      <a:pPr algn="ctr" fontAlgn="b"/>
                      <a:r>
                        <a:rPr lang="en-US" sz="1100" u="none" strike="noStrike" dirty="0">
                          <a:effectLst/>
                        </a:rPr>
                        <a:t> $     25,000 </a:t>
                      </a:r>
                      <a:endParaRPr lang="en-US" sz="1100" b="0" i="0" u="none" strike="noStrike" dirty="0">
                        <a:solidFill>
                          <a:srgbClr val="000000"/>
                        </a:solidFill>
                        <a:effectLst/>
                        <a:latin typeface="Calibri"/>
                      </a:endParaRPr>
                    </a:p>
                  </a:txBody>
                  <a:tcPr marL="5916" marR="5916" marT="9525" marB="0" anchor="ctr"/>
                </a:tc>
                <a:tc>
                  <a:txBody>
                    <a:bodyPr/>
                    <a:lstStyle/>
                    <a:p>
                      <a:pPr algn="ctr" fontAlgn="b"/>
                      <a:r>
                        <a:rPr lang="en-US" sz="1100" u="none" strike="noStrike" dirty="0">
                          <a:effectLst/>
                        </a:rPr>
                        <a:t> $        65,500 </a:t>
                      </a:r>
                      <a:endParaRPr lang="en-US" sz="1100" b="0" i="0" u="none" strike="noStrike" dirty="0">
                        <a:solidFill>
                          <a:srgbClr val="000000"/>
                        </a:solidFill>
                        <a:effectLst/>
                        <a:latin typeface="Calibri"/>
                      </a:endParaRPr>
                    </a:p>
                  </a:txBody>
                  <a:tcPr marL="5916" marR="5916" marT="9525" marB="0" anchor="ctr"/>
                </a:tc>
                <a:tc>
                  <a:txBody>
                    <a:bodyPr/>
                    <a:lstStyle/>
                    <a:p>
                      <a:pPr marL="0" marR="0" algn="ctr" fontAlgn="b">
                        <a:lnSpc>
                          <a:spcPct val="115000"/>
                        </a:lnSpc>
                        <a:spcBef>
                          <a:spcPts val="0"/>
                        </a:spcBef>
                        <a:spcAft>
                          <a:spcPts val="0"/>
                        </a:spcAft>
                      </a:pPr>
                      <a:r>
                        <a:rPr lang="en-US" sz="1100" kern="1200">
                          <a:solidFill>
                            <a:srgbClr val="000000"/>
                          </a:solidFill>
                          <a:effectLst/>
                          <a:latin typeface="Calibri"/>
                          <a:ea typeface="Times New Roman"/>
                          <a:cs typeface="Arial"/>
                        </a:rPr>
                        <a:t>$       55,000</a:t>
                      </a:r>
                      <a:endParaRPr lang="en-US" sz="1100">
                        <a:effectLst/>
                        <a:latin typeface="Calibri"/>
                        <a:ea typeface="Calibri"/>
                        <a:cs typeface="Times New Roman"/>
                      </a:endParaRPr>
                    </a:p>
                  </a:txBody>
                  <a:tcPr marL="5715" marR="5715" marT="9525" marB="0" anchor="ctr"/>
                </a:tc>
                <a:tc>
                  <a:txBody>
                    <a:bodyPr/>
                    <a:lstStyle/>
                    <a:p>
                      <a:pPr marL="0" marR="0" algn="ctr" fontAlgn="b">
                        <a:lnSpc>
                          <a:spcPct val="115000"/>
                        </a:lnSpc>
                        <a:spcBef>
                          <a:spcPts val="0"/>
                        </a:spcBef>
                        <a:spcAft>
                          <a:spcPts val="0"/>
                        </a:spcAft>
                      </a:pPr>
                      <a:r>
                        <a:rPr lang="en-US" sz="1100" kern="1200" dirty="0">
                          <a:solidFill>
                            <a:srgbClr val="000000"/>
                          </a:solidFill>
                          <a:effectLst/>
                          <a:latin typeface="Calibri"/>
                          <a:ea typeface="Times New Roman"/>
                          <a:cs typeface="Arial"/>
                        </a:rPr>
                        <a:t>$      107,000</a:t>
                      </a:r>
                      <a:endParaRPr lang="en-US" sz="1100" dirty="0">
                        <a:effectLst/>
                        <a:latin typeface="Calibri"/>
                        <a:ea typeface="Calibri"/>
                        <a:cs typeface="Times New Roman"/>
                      </a:endParaRPr>
                    </a:p>
                  </a:txBody>
                  <a:tcPr marL="5715" marR="5715" marT="9525" marB="0" anchor="ctr"/>
                </a:tc>
                <a:tc>
                  <a:txBody>
                    <a:bodyPr/>
                    <a:lstStyle/>
                    <a:p>
                      <a:pPr algn="ctr" fontAlgn="b"/>
                      <a:r>
                        <a:rPr lang="en-US" sz="1100" b="0" i="0" u="none" strike="noStrike" dirty="0">
                          <a:solidFill>
                            <a:srgbClr val="000000"/>
                          </a:solidFill>
                          <a:effectLst/>
                          <a:latin typeface="Calibri"/>
                        </a:rPr>
                        <a:t>57%</a:t>
                      </a:r>
                    </a:p>
                  </a:txBody>
                  <a:tcPr marL="5916" marR="5916" marT="9525" marB="0" anchor="ctr"/>
                </a:tc>
                <a:extLst>
                  <a:ext uri="{0D108BD9-81ED-4DB2-BD59-A6C34878D82A}">
                    <a16:rowId xmlns:a16="http://schemas.microsoft.com/office/drawing/2014/main" val="10005"/>
                  </a:ext>
                </a:extLst>
              </a:tr>
              <a:tr h="494594">
                <a:tc>
                  <a:txBody>
                    <a:bodyPr/>
                    <a:lstStyle/>
                    <a:p>
                      <a:pPr algn="ctr" rtl="0" fontAlgn="b"/>
                      <a:r>
                        <a:rPr lang="en-US" sz="1100" u="none" strike="noStrike">
                          <a:effectLst/>
                        </a:rPr>
                        <a:t>West Inner Suburbs</a:t>
                      </a:r>
                      <a:endParaRPr lang="en-US" sz="1100" b="0" i="0" u="none" strike="noStrike">
                        <a:solidFill>
                          <a:srgbClr val="000000"/>
                        </a:solidFill>
                        <a:effectLst/>
                        <a:latin typeface="Calibri"/>
                      </a:endParaRPr>
                    </a:p>
                  </a:txBody>
                  <a:tcPr marL="5916" marR="5916" marT="9525" marB="0" anchor="ctr"/>
                </a:tc>
                <a:tc>
                  <a:txBody>
                    <a:bodyPr/>
                    <a:lstStyle/>
                    <a:p>
                      <a:pPr algn="ctr" fontAlgn="b"/>
                      <a:r>
                        <a:rPr lang="en-US" sz="1100" u="none" strike="noStrike" dirty="0">
                          <a:effectLst/>
                        </a:rPr>
                        <a:t> $          109,250 </a:t>
                      </a:r>
                      <a:endParaRPr lang="en-US" sz="1100" b="0" i="0" u="none" strike="noStrike" dirty="0">
                        <a:solidFill>
                          <a:srgbClr val="000000"/>
                        </a:solidFill>
                        <a:effectLst/>
                        <a:latin typeface="Calibri"/>
                      </a:endParaRPr>
                    </a:p>
                  </a:txBody>
                  <a:tcPr marL="5916" marR="5916" marT="9525" marB="0" anchor="ctr"/>
                </a:tc>
                <a:tc>
                  <a:txBody>
                    <a:bodyPr/>
                    <a:lstStyle/>
                    <a:p>
                      <a:pPr algn="ctr" fontAlgn="b"/>
                      <a:r>
                        <a:rPr lang="en-US" sz="1100" u="none" strike="noStrike" dirty="0">
                          <a:effectLst/>
                        </a:rPr>
                        <a:t> $       133,500</a:t>
                      </a:r>
                      <a:endParaRPr lang="en-US" sz="1100" b="0" i="0" u="none" strike="noStrike" dirty="0">
                        <a:solidFill>
                          <a:srgbClr val="000000"/>
                        </a:solidFill>
                        <a:effectLst/>
                        <a:latin typeface="Calibri"/>
                      </a:endParaRPr>
                    </a:p>
                  </a:txBody>
                  <a:tcPr marL="5916" marR="5916" marT="9525" marB="0" anchor="ctr"/>
                </a:tc>
                <a:tc>
                  <a:txBody>
                    <a:bodyPr/>
                    <a:lstStyle/>
                    <a:p>
                      <a:pPr algn="ctr" fontAlgn="b"/>
                      <a:r>
                        <a:rPr lang="en-US" sz="1100" u="none" strike="noStrike" dirty="0">
                          <a:effectLst/>
                        </a:rPr>
                        <a:t> $     50,000 </a:t>
                      </a:r>
                      <a:endParaRPr lang="en-US" sz="1100" b="0" i="0" u="none" strike="noStrike" dirty="0">
                        <a:solidFill>
                          <a:srgbClr val="000000"/>
                        </a:solidFill>
                        <a:effectLst/>
                        <a:latin typeface="Calibri"/>
                      </a:endParaRPr>
                    </a:p>
                  </a:txBody>
                  <a:tcPr marL="5916" marR="5916" marT="9525" marB="0" anchor="ctr"/>
                </a:tc>
                <a:tc>
                  <a:txBody>
                    <a:bodyPr/>
                    <a:lstStyle/>
                    <a:p>
                      <a:pPr algn="ctr" fontAlgn="b"/>
                      <a:r>
                        <a:rPr lang="en-US" sz="1100" u="none" strike="noStrike" dirty="0">
                          <a:effectLst/>
                        </a:rPr>
                        <a:t> $     103,000 </a:t>
                      </a:r>
                      <a:endParaRPr lang="en-US" sz="1100" b="0" i="0" u="none" strike="noStrike" dirty="0">
                        <a:solidFill>
                          <a:srgbClr val="000000"/>
                        </a:solidFill>
                        <a:effectLst/>
                        <a:latin typeface="Calibri"/>
                      </a:endParaRPr>
                    </a:p>
                  </a:txBody>
                  <a:tcPr marL="5916" marR="5916" marT="9525" marB="0" anchor="ctr"/>
                </a:tc>
                <a:tc>
                  <a:txBody>
                    <a:bodyPr/>
                    <a:lstStyle/>
                    <a:p>
                      <a:pPr marL="0" marR="0" algn="ctr" fontAlgn="b">
                        <a:lnSpc>
                          <a:spcPct val="115000"/>
                        </a:lnSpc>
                        <a:spcBef>
                          <a:spcPts val="0"/>
                        </a:spcBef>
                        <a:spcAft>
                          <a:spcPts val="0"/>
                        </a:spcAft>
                      </a:pPr>
                      <a:r>
                        <a:rPr lang="en-US" sz="1100" kern="1200">
                          <a:solidFill>
                            <a:srgbClr val="000000"/>
                          </a:solidFill>
                          <a:effectLst/>
                          <a:latin typeface="Calibri"/>
                          <a:ea typeface="Times New Roman"/>
                          <a:cs typeface="Arial"/>
                        </a:rPr>
                        <a:t>$     122,500</a:t>
                      </a:r>
                      <a:endParaRPr lang="en-US" sz="1100">
                        <a:effectLst/>
                        <a:latin typeface="Calibri"/>
                        <a:ea typeface="Calibri"/>
                        <a:cs typeface="Times New Roman"/>
                      </a:endParaRPr>
                    </a:p>
                  </a:txBody>
                  <a:tcPr marL="5715" marR="5715" marT="9525" marB="0" anchor="ctr"/>
                </a:tc>
                <a:tc>
                  <a:txBody>
                    <a:bodyPr/>
                    <a:lstStyle/>
                    <a:p>
                      <a:pPr marL="0" marR="0" algn="ctr" fontAlgn="b">
                        <a:lnSpc>
                          <a:spcPct val="115000"/>
                        </a:lnSpc>
                        <a:spcBef>
                          <a:spcPts val="0"/>
                        </a:spcBef>
                        <a:spcAft>
                          <a:spcPts val="0"/>
                        </a:spcAft>
                      </a:pPr>
                      <a:r>
                        <a:rPr lang="en-US" sz="1100" kern="1200">
                          <a:solidFill>
                            <a:srgbClr val="000000"/>
                          </a:solidFill>
                          <a:effectLst/>
                          <a:latin typeface="Calibri"/>
                          <a:ea typeface="Times New Roman"/>
                          <a:cs typeface="Arial"/>
                        </a:rPr>
                        <a:t>$   155,000</a:t>
                      </a:r>
                      <a:endParaRPr lang="en-US" sz="1100">
                        <a:effectLst/>
                        <a:latin typeface="Calibri"/>
                        <a:ea typeface="Calibri"/>
                        <a:cs typeface="Times New Roman"/>
                      </a:endParaRPr>
                    </a:p>
                  </a:txBody>
                  <a:tcPr marL="5715" marR="5715" marT="9525" marB="0" anchor="ctr"/>
                </a:tc>
                <a:tc>
                  <a:txBody>
                    <a:bodyPr/>
                    <a:lstStyle/>
                    <a:p>
                      <a:pPr algn="ctr" fontAlgn="b"/>
                      <a:r>
                        <a:rPr lang="en-US" sz="1100" b="0" i="0" u="none" strike="noStrike" dirty="0">
                          <a:solidFill>
                            <a:srgbClr val="000000"/>
                          </a:solidFill>
                          <a:effectLst/>
                          <a:latin typeface="Calibri"/>
                        </a:rPr>
                        <a:t>6%</a:t>
                      </a:r>
                    </a:p>
                  </a:txBody>
                  <a:tcPr marL="5916" marR="5916" marT="9525" marB="0" anchor="ctr"/>
                </a:tc>
                <a:extLst>
                  <a:ext uri="{0D108BD9-81ED-4DB2-BD59-A6C34878D82A}">
                    <a16:rowId xmlns:a16="http://schemas.microsoft.com/office/drawing/2014/main" val="10006"/>
                  </a:ext>
                </a:extLst>
              </a:tr>
              <a:tr h="494594">
                <a:tc>
                  <a:txBody>
                    <a:bodyPr/>
                    <a:lstStyle/>
                    <a:p>
                      <a:pPr algn="ctr" rtl="0" fontAlgn="b"/>
                      <a:r>
                        <a:rPr lang="en-US" sz="1100" u="none" strike="noStrike">
                          <a:effectLst/>
                        </a:rPr>
                        <a:t>Outer Suburbs</a:t>
                      </a:r>
                      <a:endParaRPr lang="en-US" sz="1100" b="0" i="0" u="none" strike="noStrike">
                        <a:solidFill>
                          <a:srgbClr val="000000"/>
                        </a:solidFill>
                        <a:effectLst/>
                        <a:latin typeface="Calibri"/>
                      </a:endParaRPr>
                    </a:p>
                  </a:txBody>
                  <a:tcPr marL="5916" marR="5916" marT="9525" marB="0" anchor="ctr"/>
                </a:tc>
                <a:tc>
                  <a:txBody>
                    <a:bodyPr/>
                    <a:lstStyle/>
                    <a:p>
                      <a:pPr algn="ctr" fontAlgn="b"/>
                      <a:r>
                        <a:rPr lang="en-US" sz="1100" u="none" strike="noStrike" dirty="0">
                          <a:effectLst/>
                        </a:rPr>
                        <a:t> $        147,500 </a:t>
                      </a:r>
                      <a:endParaRPr lang="en-US" sz="1100" b="0" i="0" u="none" strike="noStrike" dirty="0">
                        <a:solidFill>
                          <a:srgbClr val="000000"/>
                        </a:solidFill>
                        <a:effectLst/>
                        <a:latin typeface="Calibri"/>
                      </a:endParaRPr>
                    </a:p>
                  </a:txBody>
                  <a:tcPr marL="5916" marR="5916" marT="9525" marB="0" anchor="ctr"/>
                </a:tc>
                <a:tc>
                  <a:txBody>
                    <a:bodyPr/>
                    <a:lstStyle/>
                    <a:p>
                      <a:pPr algn="ctr" fontAlgn="b"/>
                      <a:r>
                        <a:rPr lang="en-US" sz="1100" u="none" strike="noStrike" dirty="0">
                          <a:effectLst/>
                        </a:rPr>
                        <a:t> $        177,000 </a:t>
                      </a:r>
                      <a:endParaRPr lang="en-US" sz="1100" b="0" i="0" u="none" strike="noStrike" dirty="0">
                        <a:solidFill>
                          <a:srgbClr val="000000"/>
                        </a:solidFill>
                        <a:effectLst/>
                        <a:latin typeface="Calibri"/>
                      </a:endParaRPr>
                    </a:p>
                  </a:txBody>
                  <a:tcPr marL="5916" marR="5916" marT="9525" marB="0" anchor="ctr"/>
                </a:tc>
                <a:tc>
                  <a:txBody>
                    <a:bodyPr/>
                    <a:lstStyle/>
                    <a:p>
                      <a:pPr algn="ctr" fontAlgn="b"/>
                      <a:r>
                        <a:rPr lang="en-US" sz="1100" u="none" strike="noStrike" dirty="0">
                          <a:effectLst/>
                        </a:rPr>
                        <a:t> $     75,000 </a:t>
                      </a:r>
                      <a:endParaRPr lang="en-US" sz="1100" b="0" i="0" u="none" strike="noStrike" dirty="0">
                        <a:solidFill>
                          <a:srgbClr val="000000"/>
                        </a:solidFill>
                        <a:effectLst/>
                        <a:latin typeface="Calibri"/>
                      </a:endParaRPr>
                    </a:p>
                  </a:txBody>
                  <a:tcPr marL="5916" marR="5916" marT="9525" marB="0" anchor="ctr"/>
                </a:tc>
                <a:tc>
                  <a:txBody>
                    <a:bodyPr/>
                    <a:lstStyle/>
                    <a:p>
                      <a:pPr algn="ctr" fontAlgn="b"/>
                      <a:r>
                        <a:rPr lang="en-US" sz="1100" u="none" strike="noStrike" dirty="0">
                          <a:effectLst/>
                        </a:rPr>
                        <a:t> $     151,000 </a:t>
                      </a:r>
                      <a:endParaRPr lang="en-US" sz="1100" b="0" i="0" u="none" strike="noStrike" dirty="0">
                        <a:solidFill>
                          <a:srgbClr val="000000"/>
                        </a:solidFill>
                        <a:effectLst/>
                        <a:latin typeface="Calibri"/>
                      </a:endParaRPr>
                    </a:p>
                  </a:txBody>
                  <a:tcPr marL="5916" marR="5916" marT="9525" marB="0" anchor="ctr"/>
                </a:tc>
                <a:tc>
                  <a:txBody>
                    <a:bodyPr/>
                    <a:lstStyle/>
                    <a:p>
                      <a:pPr marL="0" marR="0" algn="ctr" fontAlgn="b">
                        <a:lnSpc>
                          <a:spcPct val="115000"/>
                        </a:lnSpc>
                        <a:spcBef>
                          <a:spcPts val="0"/>
                        </a:spcBef>
                        <a:spcAft>
                          <a:spcPts val="0"/>
                        </a:spcAft>
                      </a:pPr>
                      <a:r>
                        <a:rPr lang="en-US" sz="1100" kern="1200">
                          <a:solidFill>
                            <a:srgbClr val="000000"/>
                          </a:solidFill>
                          <a:effectLst/>
                          <a:latin typeface="Calibri"/>
                          <a:ea typeface="Times New Roman"/>
                          <a:cs typeface="Arial"/>
                        </a:rPr>
                        <a:t>$     120,302</a:t>
                      </a:r>
                      <a:endParaRPr lang="en-US" sz="1100">
                        <a:effectLst/>
                        <a:latin typeface="Calibri"/>
                        <a:ea typeface="Calibri"/>
                        <a:cs typeface="Times New Roman"/>
                      </a:endParaRPr>
                    </a:p>
                  </a:txBody>
                  <a:tcPr marL="5715" marR="5715" marT="9525" marB="0" anchor="ctr"/>
                </a:tc>
                <a:tc>
                  <a:txBody>
                    <a:bodyPr/>
                    <a:lstStyle/>
                    <a:p>
                      <a:pPr marL="0" marR="0" algn="ctr" fontAlgn="b">
                        <a:lnSpc>
                          <a:spcPct val="115000"/>
                        </a:lnSpc>
                        <a:spcBef>
                          <a:spcPts val="0"/>
                        </a:spcBef>
                        <a:spcAft>
                          <a:spcPts val="0"/>
                        </a:spcAft>
                      </a:pPr>
                      <a:r>
                        <a:rPr lang="en-US" sz="1100" kern="1200">
                          <a:solidFill>
                            <a:srgbClr val="000000"/>
                          </a:solidFill>
                          <a:effectLst/>
                          <a:latin typeface="Calibri"/>
                          <a:ea typeface="Times New Roman"/>
                          <a:cs typeface="Arial"/>
                        </a:rPr>
                        <a:t>$   185,000</a:t>
                      </a:r>
                      <a:endParaRPr lang="en-US" sz="1100">
                        <a:effectLst/>
                        <a:latin typeface="Calibri"/>
                        <a:ea typeface="Calibri"/>
                        <a:cs typeface="Times New Roman"/>
                      </a:endParaRPr>
                    </a:p>
                  </a:txBody>
                  <a:tcPr marL="5715" marR="5715" marT="9525" marB="0" anchor="ctr"/>
                </a:tc>
                <a:tc>
                  <a:txBody>
                    <a:bodyPr/>
                    <a:lstStyle/>
                    <a:p>
                      <a:pPr algn="ctr" fontAlgn="b"/>
                      <a:r>
                        <a:rPr lang="en-US" sz="1100" b="0" i="0" u="none" strike="noStrike" dirty="0">
                          <a:solidFill>
                            <a:srgbClr val="000000"/>
                          </a:solidFill>
                          <a:effectLst/>
                          <a:latin typeface="Calibri"/>
                        </a:rPr>
                        <a:t>11%</a:t>
                      </a:r>
                    </a:p>
                  </a:txBody>
                  <a:tcPr marL="5916" marR="5916" marT="9525" marB="0" anchor="ctr"/>
                </a:tc>
                <a:extLst>
                  <a:ext uri="{0D108BD9-81ED-4DB2-BD59-A6C34878D82A}">
                    <a16:rowId xmlns:a16="http://schemas.microsoft.com/office/drawing/2014/main" val="10007"/>
                  </a:ext>
                </a:extLst>
              </a:tr>
              <a:tr h="494594">
                <a:tc>
                  <a:txBody>
                    <a:bodyPr/>
                    <a:lstStyle/>
                    <a:p>
                      <a:pPr algn="ctr" rtl="0" fontAlgn="b"/>
                      <a:r>
                        <a:rPr lang="en-US" sz="1100" u="none" strike="noStrike">
                          <a:effectLst/>
                        </a:rPr>
                        <a:t>Cuyahoga County</a:t>
                      </a:r>
                      <a:endParaRPr lang="en-US" sz="1100" b="0" i="0" u="none" strike="noStrike">
                        <a:solidFill>
                          <a:srgbClr val="000000"/>
                        </a:solidFill>
                        <a:effectLst/>
                        <a:latin typeface="Calibri"/>
                      </a:endParaRPr>
                    </a:p>
                  </a:txBody>
                  <a:tcPr marL="5916" marR="5916" marT="9525" marB="0" anchor="ctr"/>
                </a:tc>
                <a:tc>
                  <a:txBody>
                    <a:bodyPr/>
                    <a:lstStyle/>
                    <a:p>
                      <a:pPr algn="ctr" fontAlgn="b"/>
                      <a:r>
                        <a:rPr lang="en-US" sz="1100" u="none" strike="noStrike" dirty="0">
                          <a:effectLst/>
                        </a:rPr>
                        <a:t> $          42,000 </a:t>
                      </a:r>
                      <a:endParaRPr lang="en-US" sz="1100" b="0" i="0" u="none" strike="noStrike" dirty="0">
                        <a:solidFill>
                          <a:srgbClr val="000000"/>
                        </a:solidFill>
                        <a:effectLst/>
                        <a:latin typeface="Calibri"/>
                      </a:endParaRPr>
                    </a:p>
                  </a:txBody>
                  <a:tcPr marL="5916" marR="5916" marT="9525" marB="0" anchor="ctr"/>
                </a:tc>
                <a:tc>
                  <a:txBody>
                    <a:bodyPr/>
                    <a:lstStyle/>
                    <a:p>
                      <a:pPr algn="ctr" fontAlgn="b"/>
                      <a:r>
                        <a:rPr lang="en-US" sz="1100" u="none" strike="noStrike" dirty="0">
                          <a:effectLst/>
                        </a:rPr>
                        <a:t> $        121,053 </a:t>
                      </a:r>
                      <a:endParaRPr lang="en-US" sz="1100" b="0" i="0" u="none" strike="noStrike" dirty="0">
                        <a:solidFill>
                          <a:srgbClr val="000000"/>
                        </a:solidFill>
                        <a:effectLst/>
                        <a:latin typeface="Calibri"/>
                      </a:endParaRPr>
                    </a:p>
                  </a:txBody>
                  <a:tcPr marL="5916" marR="5916" marT="9525" marB="0" anchor="ctr"/>
                </a:tc>
                <a:tc>
                  <a:txBody>
                    <a:bodyPr/>
                    <a:lstStyle/>
                    <a:p>
                      <a:pPr algn="ctr" fontAlgn="b"/>
                      <a:r>
                        <a:rPr lang="en-US" sz="1100" u="none" strike="noStrike" dirty="0">
                          <a:effectLst/>
                        </a:rPr>
                        <a:t> $     27,000 </a:t>
                      </a:r>
                      <a:endParaRPr lang="en-US" sz="1100" b="0" i="0" u="none" strike="noStrike" dirty="0">
                        <a:solidFill>
                          <a:srgbClr val="000000"/>
                        </a:solidFill>
                        <a:effectLst/>
                        <a:latin typeface="Calibri"/>
                      </a:endParaRPr>
                    </a:p>
                  </a:txBody>
                  <a:tcPr marL="5916" marR="5916" marT="9525" marB="0" anchor="ctr"/>
                </a:tc>
                <a:tc>
                  <a:txBody>
                    <a:bodyPr/>
                    <a:lstStyle/>
                    <a:p>
                      <a:pPr algn="ctr" fontAlgn="b"/>
                      <a:r>
                        <a:rPr lang="en-US" sz="1100" u="none" strike="noStrike" dirty="0">
                          <a:effectLst/>
                        </a:rPr>
                        <a:t> $     100,000 </a:t>
                      </a:r>
                      <a:endParaRPr lang="en-US" sz="1100" b="0" i="0" u="none" strike="noStrike" dirty="0">
                        <a:solidFill>
                          <a:srgbClr val="000000"/>
                        </a:solidFill>
                        <a:effectLst/>
                        <a:latin typeface="Calibri"/>
                      </a:endParaRPr>
                    </a:p>
                  </a:txBody>
                  <a:tcPr marL="5916" marR="5916" marT="9525" marB="0" anchor="ctr"/>
                </a:tc>
                <a:tc>
                  <a:txBody>
                    <a:bodyPr/>
                    <a:lstStyle/>
                    <a:p>
                      <a:pPr marL="0" marR="0" algn="ctr" fontAlgn="b">
                        <a:lnSpc>
                          <a:spcPct val="115000"/>
                        </a:lnSpc>
                        <a:spcBef>
                          <a:spcPts val="0"/>
                        </a:spcBef>
                        <a:spcAft>
                          <a:spcPts val="0"/>
                        </a:spcAft>
                      </a:pPr>
                      <a:r>
                        <a:rPr lang="en-US" sz="1100" kern="1200">
                          <a:solidFill>
                            <a:srgbClr val="000000"/>
                          </a:solidFill>
                          <a:effectLst/>
                          <a:latin typeface="Calibri"/>
                          <a:ea typeface="Times New Roman"/>
                          <a:cs typeface="Arial"/>
                        </a:rPr>
                        <a:t>$       48,300</a:t>
                      </a:r>
                      <a:endParaRPr lang="en-US" sz="1100">
                        <a:effectLst/>
                        <a:latin typeface="Calibri"/>
                        <a:ea typeface="Calibri"/>
                        <a:cs typeface="Times New Roman"/>
                      </a:endParaRPr>
                    </a:p>
                  </a:txBody>
                  <a:tcPr marL="5715" marR="5715" marT="9525" marB="0" anchor="ctr"/>
                </a:tc>
                <a:tc>
                  <a:txBody>
                    <a:bodyPr/>
                    <a:lstStyle/>
                    <a:p>
                      <a:pPr marL="0" marR="0" algn="ctr" fontAlgn="b">
                        <a:lnSpc>
                          <a:spcPct val="115000"/>
                        </a:lnSpc>
                        <a:spcBef>
                          <a:spcPts val="0"/>
                        </a:spcBef>
                        <a:spcAft>
                          <a:spcPts val="0"/>
                        </a:spcAft>
                      </a:pPr>
                      <a:r>
                        <a:rPr lang="en-US" sz="1100" kern="1200" dirty="0">
                          <a:solidFill>
                            <a:srgbClr val="000000"/>
                          </a:solidFill>
                          <a:effectLst/>
                          <a:latin typeface="Calibri"/>
                          <a:ea typeface="Times New Roman"/>
                          <a:cs typeface="Arial"/>
                        </a:rPr>
                        <a:t>$   135,000</a:t>
                      </a:r>
                      <a:endParaRPr lang="en-US" sz="1100" dirty="0">
                        <a:effectLst/>
                        <a:latin typeface="Calibri"/>
                        <a:ea typeface="Calibri"/>
                        <a:cs typeface="Times New Roman"/>
                      </a:endParaRPr>
                    </a:p>
                  </a:txBody>
                  <a:tcPr marL="5715" marR="5715" marT="9525" marB="0" anchor="ctr"/>
                </a:tc>
                <a:tc>
                  <a:txBody>
                    <a:bodyPr/>
                    <a:lstStyle/>
                    <a:p>
                      <a:pPr algn="ctr" fontAlgn="b"/>
                      <a:r>
                        <a:rPr lang="en-US" sz="1100" b="0" i="0" u="none" strike="noStrike" dirty="0">
                          <a:solidFill>
                            <a:srgbClr val="000000"/>
                          </a:solidFill>
                          <a:effectLst/>
                          <a:latin typeface="Calibri"/>
                        </a:rPr>
                        <a:t>31%</a:t>
                      </a:r>
                    </a:p>
                  </a:txBody>
                  <a:tcPr marL="5916" marR="5916" marT="9525" marB="0" anchor="ctr"/>
                </a:tc>
                <a:extLst>
                  <a:ext uri="{0D108BD9-81ED-4DB2-BD59-A6C34878D82A}">
                    <a16:rowId xmlns:a16="http://schemas.microsoft.com/office/drawing/2014/main" val="10008"/>
                  </a:ext>
                </a:extLst>
              </a:tr>
            </a:tbl>
          </a:graphicData>
        </a:graphic>
      </p:graphicFrame>
      <p:sp>
        <p:nvSpPr>
          <p:cNvPr id="6" name="Text Placeholder 5"/>
          <p:cNvSpPr>
            <a:spLocks noGrp="1"/>
          </p:cNvSpPr>
          <p:nvPr>
            <p:ph type="body" sz="half" idx="2"/>
          </p:nvPr>
        </p:nvSpPr>
        <p:spPr>
          <a:xfrm>
            <a:off x="1981201" y="5029201"/>
            <a:ext cx="8381999" cy="1630363"/>
          </a:xfrm>
        </p:spPr>
        <p:txBody>
          <a:bodyPr>
            <a:normAutofit fontScale="92500" lnSpcReduction="20000"/>
          </a:bodyPr>
          <a:lstStyle/>
          <a:p>
            <a:pPr marL="285750" indent="-285750">
              <a:buFont typeface="Arial" panose="020B0604020202020204" pitchFamily="34" charset="0"/>
              <a:buChar char="•"/>
            </a:pPr>
            <a:r>
              <a:rPr lang="en-US" dirty="0"/>
              <a:t>Difference between business and individual median purchase prices at the county level indicates that businesses tend to purchase mostly at the lower end of the market; Also businesses tend to buy in CLE and east inner suburbs</a:t>
            </a:r>
          </a:p>
          <a:p>
            <a:pPr marL="285750" indent="-285750">
              <a:buFont typeface="Arial" panose="020B0604020202020204" pitchFamily="34" charset="0"/>
              <a:buChar char="•"/>
            </a:pPr>
            <a:r>
              <a:rPr lang="en-US" dirty="0"/>
              <a:t>Not inherently a problem if businesses are buying properties, pulling permits, doing necessary rehab work, and then in turn renting out a well maintained unit or selling to a future homeowner</a:t>
            </a:r>
          </a:p>
          <a:p>
            <a:pPr marL="285750" indent="-285750">
              <a:buFont typeface="Arial" panose="020B0604020202020204" pitchFamily="34" charset="0"/>
              <a:buChar char="•"/>
            </a:pPr>
            <a:r>
              <a:rPr lang="en-US" dirty="0"/>
              <a:t>Businesses buying at large discounts still in 2012, except east side of CLE where business and individual are both low</a:t>
            </a:r>
          </a:p>
          <a:p>
            <a:pPr marL="285750" indent="-285750">
              <a:buFont typeface="Arial" panose="020B0604020202020204" pitchFamily="34" charset="0"/>
              <a:buChar char="•"/>
            </a:pPr>
            <a:r>
              <a:rPr lang="en-US" dirty="0"/>
              <a:t>Gap between the two buyer types on east side of Cleveland remains negligible in 2020; Are these individuals owner occupants or investors themselves?</a:t>
            </a:r>
          </a:p>
          <a:p>
            <a:pPr marL="285750" indent="-285750">
              <a:buFont typeface="Arial" panose="020B0604020202020204" pitchFamily="34" charset="0"/>
              <a:buChar char="•"/>
            </a:pPr>
            <a:r>
              <a:rPr lang="en-US" dirty="0"/>
              <a:t>The two submarkets that have not yet recovered to 2004 values  for individual buyers are both majority Black</a:t>
            </a:r>
          </a:p>
        </p:txBody>
      </p:sp>
      <p:sp>
        <p:nvSpPr>
          <p:cNvPr id="2" name="Rectangle 1"/>
          <p:cNvSpPr/>
          <p:nvPr/>
        </p:nvSpPr>
        <p:spPr>
          <a:xfrm>
            <a:off x="3124200" y="4267200"/>
            <a:ext cx="6400800" cy="381000"/>
          </a:xfrm>
          <a:prstGeom prst="rect">
            <a:avLst/>
          </a:prstGeom>
          <a:solidFill>
            <a:schemeClr val="accent6">
              <a:lumMod val="75000"/>
              <a:alpha val="2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3" name="Rectangle 2"/>
          <p:cNvSpPr/>
          <p:nvPr/>
        </p:nvSpPr>
        <p:spPr>
          <a:xfrm>
            <a:off x="1981200" y="5029200"/>
            <a:ext cx="8382000" cy="381000"/>
          </a:xfrm>
          <a:prstGeom prst="rect">
            <a:avLst/>
          </a:prstGeom>
          <a:solidFill>
            <a:schemeClr val="accent6">
              <a:lumMod val="75000"/>
              <a:alpha val="2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7" name="Rectangle 6"/>
          <p:cNvSpPr/>
          <p:nvPr/>
        </p:nvSpPr>
        <p:spPr>
          <a:xfrm>
            <a:off x="1981200" y="5943600"/>
            <a:ext cx="8229600" cy="381000"/>
          </a:xfrm>
          <a:prstGeom prst="rect">
            <a:avLst/>
          </a:prstGeom>
          <a:solidFill>
            <a:srgbClr val="00B050">
              <a:alpha val="25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8" name="Rectangle 7"/>
          <p:cNvSpPr/>
          <p:nvPr/>
        </p:nvSpPr>
        <p:spPr>
          <a:xfrm>
            <a:off x="7772400" y="1828800"/>
            <a:ext cx="1752600" cy="304800"/>
          </a:xfrm>
          <a:prstGeom prst="rect">
            <a:avLst/>
          </a:prstGeom>
          <a:solidFill>
            <a:srgbClr val="00B050">
              <a:alpha val="25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9" name="Oval 8"/>
          <p:cNvSpPr/>
          <p:nvPr/>
        </p:nvSpPr>
        <p:spPr>
          <a:xfrm>
            <a:off x="9829800" y="1828800"/>
            <a:ext cx="381000" cy="304800"/>
          </a:xfrm>
          <a:prstGeom prst="ellipse">
            <a:avLst/>
          </a:prstGeom>
          <a:solidFill>
            <a:srgbClr val="7030A0">
              <a:alpha val="25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0" name="Oval 9"/>
          <p:cNvSpPr/>
          <p:nvPr/>
        </p:nvSpPr>
        <p:spPr>
          <a:xfrm>
            <a:off x="9829800" y="2819400"/>
            <a:ext cx="381000" cy="304800"/>
          </a:xfrm>
          <a:prstGeom prst="ellipse">
            <a:avLst/>
          </a:prstGeom>
          <a:solidFill>
            <a:srgbClr val="7030A0">
              <a:alpha val="25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1" name="Rectangle 10"/>
          <p:cNvSpPr/>
          <p:nvPr/>
        </p:nvSpPr>
        <p:spPr>
          <a:xfrm>
            <a:off x="1981200" y="6324600"/>
            <a:ext cx="7848600" cy="228600"/>
          </a:xfrm>
          <a:prstGeom prst="rect">
            <a:avLst/>
          </a:prstGeom>
          <a:solidFill>
            <a:srgbClr val="7030A0">
              <a:alpha val="25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cxnSp>
        <p:nvCxnSpPr>
          <p:cNvPr id="13" name="Straight Arrow Connector 12"/>
          <p:cNvCxnSpPr>
            <a:stCxn id="9" idx="2"/>
          </p:cNvCxnSpPr>
          <p:nvPr/>
        </p:nvCxnSpPr>
        <p:spPr>
          <a:xfrm flipH="1">
            <a:off x="9525000" y="1981200"/>
            <a:ext cx="304800" cy="0"/>
          </a:xfrm>
          <a:prstGeom prst="straightConnector1">
            <a:avLst/>
          </a:prstGeom>
          <a:ln w="190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0" idx="2"/>
          </p:cNvCxnSpPr>
          <p:nvPr/>
        </p:nvCxnSpPr>
        <p:spPr>
          <a:xfrm flipH="1">
            <a:off x="9525000" y="2971800"/>
            <a:ext cx="304800" cy="0"/>
          </a:xfrm>
          <a:prstGeom prst="straightConnector1">
            <a:avLst/>
          </a:prstGeom>
          <a:ln w="19050">
            <a:solidFill>
              <a:srgbClr val="7030A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94341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966800" y="435537"/>
            <a:ext cx="6586491" cy="1286160"/>
          </a:xfrm>
        </p:spPr>
        <p:txBody>
          <a:bodyPr vert="horz" lIns="91440" tIns="45720" rIns="91440" bIns="45720" rtlCol="0" anchor="b">
            <a:normAutofit/>
            <a:scene3d>
              <a:camera prst="orthographicFront"/>
              <a:lightRig rig="soft" dir="t"/>
            </a:scene3d>
            <a:sp3d prstMaterial="softEdge">
              <a:bevelT w="25400" h="25400"/>
            </a:sp3d>
          </a:bodyPr>
          <a:lstStyle/>
          <a:p>
            <a:r>
              <a:rPr lang="en-US" sz="4100" b="1" dirty="0">
                <a:solidFill>
                  <a:srgbClr val="EC8620"/>
                </a:solidFill>
              </a:rPr>
              <a:t>Characteristics of Middle Neighborhoods</a:t>
            </a:r>
          </a:p>
        </p:txBody>
      </p:sp>
      <p:pic>
        <p:nvPicPr>
          <p:cNvPr id="4" name="Picture Placeholder 7">
            <a:extLst>
              <a:ext uri="{FF2B5EF4-FFF2-40B4-BE49-F238E27FC236}">
                <a16:creationId xmlns:a16="http://schemas.microsoft.com/office/drawing/2014/main" id="{5FEA3DB4-803F-6042-AE3B-8C3130EBE397}"/>
              </a:ext>
            </a:extLst>
          </p:cNvPr>
          <p:cNvPicPr>
            <a:picLocks noGrp="1" noChangeAspect="1"/>
          </p:cNvPicPr>
          <p:nvPr>
            <p:ph sz="half" idx="1"/>
          </p:nvPr>
        </p:nvPicPr>
        <p:blipFill rotWithShape="1">
          <a:blip r:embed="rId2" cstate="screen">
            <a:extLst>
              <a:ext uri="{28A0092B-C50C-407E-A947-70E740481C1C}">
                <a14:useLocalDpi xmlns:a14="http://schemas.microsoft.com/office/drawing/2010/main"/>
              </a:ext>
            </a:extLst>
          </a:blip>
          <a:srcRect/>
          <a:stretch/>
        </p:blipFill>
        <p:spPr>
          <a:xfrm>
            <a:off x="21" y="10"/>
            <a:ext cx="4635571" cy="6857991"/>
          </a:xfrm>
          <a:prstGeom prst="rect">
            <a:avLst/>
          </a:prstGeom>
          <a:effectLst/>
        </p:spPr>
      </p:pic>
      <p:sp>
        <p:nvSpPr>
          <p:cNvPr id="6" name="Content Placeholder 5">
            <a:extLst>
              <a:ext uri="{FF2B5EF4-FFF2-40B4-BE49-F238E27FC236}">
                <a16:creationId xmlns:a16="http://schemas.microsoft.com/office/drawing/2014/main" id="{A0E5F33B-02B4-4648-8F4F-03734C33D322}"/>
              </a:ext>
            </a:extLst>
          </p:cNvPr>
          <p:cNvSpPr>
            <a:spLocks noGrp="1"/>
          </p:cNvSpPr>
          <p:nvPr>
            <p:ph sz="half" idx="2"/>
          </p:nvPr>
        </p:nvSpPr>
        <p:spPr>
          <a:xfrm>
            <a:off x="4763599" y="1964022"/>
            <a:ext cx="7428401" cy="4351338"/>
          </a:xfrm>
        </p:spPr>
        <p:txBody>
          <a:bodyPr>
            <a:noAutofit/>
          </a:bodyPr>
          <a:lstStyle/>
          <a:p>
            <a:pPr lvl="0"/>
            <a:r>
              <a:rPr lang="en-US" sz="2200" dirty="0">
                <a:latin typeface="Calibri" panose="020F0502020204030204" pitchFamily="34" charset="0"/>
                <a:cs typeface="Calibri" panose="020F0502020204030204" pitchFamily="34" charset="0"/>
              </a:rPr>
              <a:t>Mostly single-family housing, built for families with children.</a:t>
            </a:r>
          </a:p>
          <a:p>
            <a:pPr lvl="0"/>
            <a:r>
              <a:rPr lang="en-US" sz="2200" dirty="0">
                <a:latin typeface="Calibri" panose="020F0502020204030204" pitchFamily="34" charset="0"/>
                <a:cs typeface="Calibri" panose="020F0502020204030204" pitchFamily="34" charset="0"/>
              </a:rPr>
              <a:t>Still well more than 50% owner-occupied, but slowly eroding.</a:t>
            </a:r>
          </a:p>
          <a:p>
            <a:pPr lvl="0"/>
            <a:r>
              <a:rPr lang="en-US" sz="2200" dirty="0">
                <a:latin typeface="Calibri" panose="020F0502020204030204" pitchFamily="34" charset="0"/>
                <a:cs typeface="Calibri" panose="020F0502020204030204" pitchFamily="34" charset="0"/>
              </a:rPr>
              <a:t>Housing stock is aging, still in generally acceptable condition, but lacks features and updates to compete well for today’s homebuyers.</a:t>
            </a:r>
          </a:p>
          <a:p>
            <a:pPr lvl="0"/>
            <a:r>
              <a:rPr lang="en-US" sz="2200" dirty="0">
                <a:latin typeface="Calibri" panose="020F0502020204030204" pitchFamily="34" charset="0"/>
                <a:cs typeface="Calibri" panose="020F0502020204030204" pitchFamily="34" charset="0"/>
              </a:rPr>
              <a:t>Property values range from slow decline to flat to underperforming against city and/or inflation. </a:t>
            </a:r>
          </a:p>
          <a:p>
            <a:pPr lvl="0"/>
            <a:r>
              <a:rPr lang="en-US" sz="2200" dirty="0">
                <a:latin typeface="Calibri" panose="020F0502020204030204" pitchFamily="34" charset="0"/>
                <a:cs typeface="Calibri" panose="020F0502020204030204" pitchFamily="34" charset="0"/>
              </a:rPr>
              <a:t>Most of our members do not see hyper-inflation of housing price as a risk in their middles. Only a few middle neighborhoods, those in prime locations and usually mostly white, are appreciating, even gentrifying.</a:t>
            </a:r>
          </a:p>
          <a:p>
            <a:pPr lvl="0"/>
            <a:r>
              <a:rPr lang="en-US" sz="2200" dirty="0">
                <a:latin typeface="Calibri" panose="020F0502020204030204" pitchFamily="34" charset="0"/>
                <a:cs typeface="Calibri" panose="020F0502020204030204" pitchFamily="34" charset="0"/>
              </a:rPr>
              <a:t>More racially and ethnically diverse, a holder of hard-won middle household wealth.</a:t>
            </a:r>
          </a:p>
          <a:p>
            <a:endParaRPr lang="en-US" sz="2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912466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2526" y="1247775"/>
            <a:ext cx="5565775" cy="398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676401" y="228600"/>
            <a:ext cx="3008313" cy="1162050"/>
          </a:xfrm>
        </p:spPr>
        <p:txBody>
          <a:bodyPr/>
          <a:lstStyle/>
          <a:p>
            <a:r>
              <a:rPr lang="en-US" dirty="0"/>
              <a:t>Tracking median purchases prices in Cleveland: East and West</a:t>
            </a:r>
          </a:p>
        </p:txBody>
      </p:sp>
      <p:sp>
        <p:nvSpPr>
          <p:cNvPr id="4" name="Text Placeholder 3"/>
          <p:cNvSpPr>
            <a:spLocks noGrp="1"/>
          </p:cNvSpPr>
          <p:nvPr>
            <p:ph type="body" sz="half" idx="2"/>
          </p:nvPr>
        </p:nvSpPr>
        <p:spPr>
          <a:xfrm>
            <a:off x="1676401" y="1447801"/>
            <a:ext cx="3008313" cy="4691063"/>
          </a:xfrm>
        </p:spPr>
        <p:txBody>
          <a:bodyPr>
            <a:normAutofit fontScale="92500" lnSpcReduction="10000"/>
          </a:bodyPr>
          <a:lstStyle/>
          <a:p>
            <a:pPr marL="285750" indent="-285750">
              <a:buFont typeface="Arial" panose="020B0604020202020204" pitchFamily="34" charset="0"/>
              <a:buChar char="•"/>
            </a:pPr>
            <a:r>
              <a:rPr lang="en-US" dirty="0"/>
              <a:t>Pre-foreclosure crisis individuals were purchasing houses on the east and west side for about the same median price</a:t>
            </a:r>
          </a:p>
          <a:p>
            <a:pPr marL="285750" indent="-285750">
              <a:buFont typeface="Arial" panose="020B0604020202020204" pitchFamily="34" charset="0"/>
              <a:buChar char="•"/>
            </a:pPr>
            <a:r>
              <a:rPr lang="en-US" dirty="0"/>
              <a:t>Businesses were buying for substantially less</a:t>
            </a:r>
          </a:p>
          <a:p>
            <a:pPr marL="285750" indent="-285750">
              <a:buFont typeface="Arial" panose="020B0604020202020204" pitchFamily="34" charset="0"/>
              <a:buChar char="•"/>
            </a:pPr>
            <a:r>
              <a:rPr lang="en-US" dirty="0"/>
              <a:t>East side prices bottomed out in 2008</a:t>
            </a:r>
          </a:p>
          <a:p>
            <a:pPr marL="285750" indent="-285750">
              <a:buFont typeface="Arial" panose="020B0604020202020204" pitchFamily="34" charset="0"/>
              <a:buChar char="•"/>
            </a:pPr>
            <a:r>
              <a:rPr lang="en-US" dirty="0"/>
              <a:t>West side bottomed out in 2011 and 2012 for individual buyers</a:t>
            </a:r>
          </a:p>
          <a:p>
            <a:pPr marL="285750" indent="-285750">
              <a:buFont typeface="Arial" panose="020B0604020202020204" pitchFamily="34" charset="0"/>
              <a:buChar char="•"/>
            </a:pPr>
            <a:r>
              <a:rPr lang="en-US" dirty="0"/>
              <a:t>In 2020, the west side housing market has recovered its value to surpass pre-crisis levels.</a:t>
            </a:r>
          </a:p>
          <a:p>
            <a:pPr marL="285750" indent="-285750">
              <a:buFont typeface="Arial" panose="020B0604020202020204" pitchFamily="34" charset="0"/>
              <a:buChar char="•"/>
            </a:pPr>
            <a:r>
              <a:rPr lang="en-US" dirty="0"/>
              <a:t>East side prices simply have not recovered for individuals. Businesses and individuals are both buying close to the same price.</a:t>
            </a:r>
          </a:p>
          <a:p>
            <a:pPr marL="285750" indent="-285750">
              <a:buFont typeface="Arial" panose="020B0604020202020204" pitchFamily="34" charset="0"/>
              <a:buChar char="•"/>
            </a:pPr>
            <a:r>
              <a:rPr lang="en-US" dirty="0"/>
              <a:t>At between $30,000 - $40,000 median price, is the east side predominately a cash market now?</a:t>
            </a:r>
          </a:p>
          <a:p>
            <a:pPr marL="285750" indent="-285750">
              <a:buFont typeface="Arial" panose="020B0604020202020204" pitchFamily="34" charset="0"/>
              <a:buChar char="•"/>
            </a:pPr>
            <a:r>
              <a:rPr lang="en-US" dirty="0"/>
              <a:t>What opportunities are there for home ownership?</a:t>
            </a:r>
          </a:p>
        </p:txBody>
      </p:sp>
      <p:sp>
        <p:nvSpPr>
          <p:cNvPr id="5" name="Rectangle 4"/>
          <p:cNvSpPr/>
          <p:nvPr/>
        </p:nvSpPr>
        <p:spPr>
          <a:xfrm>
            <a:off x="5943600" y="2362200"/>
            <a:ext cx="381000" cy="2438400"/>
          </a:xfrm>
          <a:prstGeom prst="rect">
            <a:avLst/>
          </a:prstGeom>
          <a:solidFill>
            <a:srgbClr val="00B050">
              <a:alpha val="25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7" name="Rectangle 6"/>
          <p:cNvSpPr/>
          <p:nvPr/>
        </p:nvSpPr>
        <p:spPr>
          <a:xfrm>
            <a:off x="8820150" y="2362200"/>
            <a:ext cx="304800" cy="1295400"/>
          </a:xfrm>
          <a:prstGeom prst="rect">
            <a:avLst/>
          </a:prstGeom>
          <a:solidFill>
            <a:srgbClr val="00B0F0">
              <a:alpha val="35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3" name="Rectangle 2"/>
          <p:cNvSpPr/>
          <p:nvPr/>
        </p:nvSpPr>
        <p:spPr>
          <a:xfrm>
            <a:off x="1981200" y="4000500"/>
            <a:ext cx="2667000" cy="723900"/>
          </a:xfrm>
          <a:prstGeom prst="rect">
            <a:avLst/>
          </a:prstGeom>
          <a:solidFill>
            <a:srgbClr val="FF0000">
              <a:alpha val="2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8" name="Rectangle 7"/>
          <p:cNvSpPr/>
          <p:nvPr/>
        </p:nvSpPr>
        <p:spPr>
          <a:xfrm>
            <a:off x="1981200" y="3429000"/>
            <a:ext cx="2514600" cy="571500"/>
          </a:xfrm>
          <a:prstGeom prst="rect">
            <a:avLst/>
          </a:prstGeom>
          <a:solidFill>
            <a:srgbClr val="00B0F0">
              <a:alpha val="25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9" name="Rectangle 8"/>
          <p:cNvSpPr/>
          <p:nvPr/>
        </p:nvSpPr>
        <p:spPr>
          <a:xfrm>
            <a:off x="1981200" y="1447800"/>
            <a:ext cx="2667000" cy="1143000"/>
          </a:xfrm>
          <a:prstGeom prst="rect">
            <a:avLst/>
          </a:prstGeom>
          <a:solidFill>
            <a:srgbClr val="00B050">
              <a:alpha val="25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2" name="Rectangle 11"/>
          <p:cNvSpPr/>
          <p:nvPr/>
        </p:nvSpPr>
        <p:spPr>
          <a:xfrm>
            <a:off x="8820150" y="3714750"/>
            <a:ext cx="304800" cy="647700"/>
          </a:xfrm>
          <a:prstGeom prst="rect">
            <a:avLst/>
          </a:prstGeom>
          <a:solidFill>
            <a:srgbClr val="FF0000">
              <a:alpha val="2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Tree>
    <p:extLst>
      <p:ext uri="{BB962C8B-B14F-4D97-AF65-F5344CB8AC3E}">
        <p14:creationId xmlns:p14="http://schemas.microsoft.com/office/powerpoint/2010/main" val="20654813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19050"/>
            <a:ext cx="7696200" cy="819150"/>
          </a:xfrm>
        </p:spPr>
        <p:txBody>
          <a:bodyPr anchor="ctr"/>
          <a:lstStyle/>
          <a:p>
            <a:pPr algn="ctr"/>
            <a:r>
              <a:rPr lang="en-US" dirty="0"/>
              <a:t>Median Sales Price in Cleveland’s Middle Neighborhoods</a:t>
            </a:r>
          </a:p>
        </p:txBody>
      </p:sp>
      <p:graphicFrame>
        <p:nvGraphicFramePr>
          <p:cNvPr id="5" name="Content Placeholder 4"/>
          <p:cNvGraphicFramePr>
            <a:graphicFrameLocks noGrp="1"/>
          </p:cNvGraphicFramePr>
          <p:nvPr>
            <p:ph idx="1"/>
          </p:nvPr>
        </p:nvGraphicFramePr>
        <p:xfrm>
          <a:off x="2057401" y="762000"/>
          <a:ext cx="7848603" cy="4070352"/>
        </p:xfrm>
        <a:graphic>
          <a:graphicData uri="http://schemas.openxmlformats.org/drawingml/2006/table">
            <a:tbl>
              <a:tblPr firstRow="1" bandRow="1">
                <a:tableStyleId>{073A0DAA-6AF3-43AB-8588-CEC1D06C72B9}</a:tableStyleId>
              </a:tblPr>
              <a:tblGrid>
                <a:gridCol w="872067">
                  <a:extLst>
                    <a:ext uri="{9D8B030D-6E8A-4147-A177-3AD203B41FA5}">
                      <a16:colId xmlns:a16="http://schemas.microsoft.com/office/drawing/2014/main" val="20000"/>
                    </a:ext>
                  </a:extLst>
                </a:gridCol>
                <a:gridCol w="872067">
                  <a:extLst>
                    <a:ext uri="{9D8B030D-6E8A-4147-A177-3AD203B41FA5}">
                      <a16:colId xmlns:a16="http://schemas.microsoft.com/office/drawing/2014/main" val="20001"/>
                    </a:ext>
                  </a:extLst>
                </a:gridCol>
                <a:gridCol w="872067">
                  <a:extLst>
                    <a:ext uri="{9D8B030D-6E8A-4147-A177-3AD203B41FA5}">
                      <a16:colId xmlns:a16="http://schemas.microsoft.com/office/drawing/2014/main" val="20002"/>
                    </a:ext>
                  </a:extLst>
                </a:gridCol>
                <a:gridCol w="872067">
                  <a:extLst>
                    <a:ext uri="{9D8B030D-6E8A-4147-A177-3AD203B41FA5}">
                      <a16:colId xmlns:a16="http://schemas.microsoft.com/office/drawing/2014/main" val="20003"/>
                    </a:ext>
                  </a:extLst>
                </a:gridCol>
                <a:gridCol w="872067">
                  <a:extLst>
                    <a:ext uri="{9D8B030D-6E8A-4147-A177-3AD203B41FA5}">
                      <a16:colId xmlns:a16="http://schemas.microsoft.com/office/drawing/2014/main" val="20004"/>
                    </a:ext>
                  </a:extLst>
                </a:gridCol>
                <a:gridCol w="872067">
                  <a:extLst>
                    <a:ext uri="{9D8B030D-6E8A-4147-A177-3AD203B41FA5}">
                      <a16:colId xmlns:a16="http://schemas.microsoft.com/office/drawing/2014/main" val="20005"/>
                    </a:ext>
                  </a:extLst>
                </a:gridCol>
                <a:gridCol w="872067">
                  <a:extLst>
                    <a:ext uri="{9D8B030D-6E8A-4147-A177-3AD203B41FA5}">
                      <a16:colId xmlns:a16="http://schemas.microsoft.com/office/drawing/2014/main" val="20006"/>
                    </a:ext>
                  </a:extLst>
                </a:gridCol>
                <a:gridCol w="872067">
                  <a:extLst>
                    <a:ext uri="{9D8B030D-6E8A-4147-A177-3AD203B41FA5}">
                      <a16:colId xmlns:a16="http://schemas.microsoft.com/office/drawing/2014/main" val="20007"/>
                    </a:ext>
                  </a:extLst>
                </a:gridCol>
                <a:gridCol w="872067">
                  <a:extLst>
                    <a:ext uri="{9D8B030D-6E8A-4147-A177-3AD203B41FA5}">
                      <a16:colId xmlns:a16="http://schemas.microsoft.com/office/drawing/2014/main" val="20008"/>
                    </a:ext>
                  </a:extLst>
                </a:gridCol>
              </a:tblGrid>
              <a:tr h="678392">
                <a:tc>
                  <a:txBody>
                    <a:bodyPr/>
                    <a:lstStyle/>
                    <a:p>
                      <a:pPr algn="ctr" fontAlgn="b"/>
                      <a:endParaRPr lang="en-US" sz="1100" b="0" i="0" u="none" strike="noStrike" dirty="0">
                        <a:solidFill>
                          <a:srgbClr val="000000"/>
                        </a:solidFill>
                        <a:effectLst/>
                        <a:latin typeface="Calibri"/>
                      </a:endParaRPr>
                    </a:p>
                  </a:txBody>
                  <a:tcPr marL="9525" marR="9525" marT="9525" marB="0" anchor="ctr"/>
                </a:tc>
                <a:tc gridSpan="8">
                  <a:txBody>
                    <a:bodyPr/>
                    <a:lstStyle/>
                    <a:p>
                      <a:pPr algn="ctr" fontAlgn="b"/>
                      <a:r>
                        <a:rPr lang="en-US" sz="1100" u="none" strike="noStrike" dirty="0">
                          <a:effectLst/>
                        </a:rPr>
                        <a:t>Median Sales Price Non-Zero Single Property Transfers 1-3 Family Homes</a:t>
                      </a:r>
                      <a:endParaRPr lang="en-US" sz="1100" b="0" i="0" u="none" strike="noStrike" dirty="0">
                        <a:solidFill>
                          <a:srgbClr val="000000"/>
                        </a:solidFill>
                        <a:effectLst/>
                        <a:latin typeface="Calibri"/>
                      </a:endParaRPr>
                    </a:p>
                  </a:txBody>
                  <a:tcPr marL="9525" marR="9525" marT="9525"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78392">
                <a:tc>
                  <a:txBody>
                    <a:bodyPr/>
                    <a:lstStyle/>
                    <a:p>
                      <a:pPr algn="ctr" fontAlgn="b"/>
                      <a:endParaRPr lang="en-US" sz="1100" b="0" i="0" u="none" strike="noStrike">
                        <a:solidFill>
                          <a:srgbClr val="000000"/>
                        </a:solidFill>
                        <a:effectLst/>
                        <a:latin typeface="Calibri"/>
                      </a:endParaRPr>
                    </a:p>
                  </a:txBody>
                  <a:tcPr marL="9525" marR="9525" marT="9525" marB="0" anchor="ctr"/>
                </a:tc>
                <a:tc gridSpan="2">
                  <a:txBody>
                    <a:bodyPr/>
                    <a:lstStyle/>
                    <a:p>
                      <a:pPr algn="ctr" fontAlgn="b"/>
                      <a:r>
                        <a:rPr lang="en-US" sz="1100" u="none" strike="noStrike" dirty="0">
                          <a:effectLst/>
                        </a:rPr>
                        <a:t>Jefferson</a:t>
                      </a:r>
                      <a:endParaRPr lang="en-US" sz="1100" b="0" i="0" u="none" strike="noStrike" dirty="0">
                        <a:solidFill>
                          <a:srgbClr val="000000"/>
                        </a:solidFill>
                        <a:effectLst/>
                        <a:latin typeface="Calibri"/>
                      </a:endParaRPr>
                    </a:p>
                  </a:txBody>
                  <a:tcPr marL="9525" marR="9525" marT="9525" marB="0" anchor="ctr"/>
                </a:tc>
                <a:tc hMerge="1">
                  <a:txBody>
                    <a:bodyPr/>
                    <a:lstStyle/>
                    <a:p>
                      <a:endParaRPr lang="en-US"/>
                    </a:p>
                  </a:txBody>
                  <a:tcPr/>
                </a:tc>
                <a:tc gridSpan="2">
                  <a:txBody>
                    <a:bodyPr/>
                    <a:lstStyle/>
                    <a:p>
                      <a:pPr algn="ctr" fontAlgn="b"/>
                      <a:r>
                        <a:rPr lang="en-US" sz="1100" u="none" strike="noStrike" dirty="0">
                          <a:effectLst/>
                        </a:rPr>
                        <a:t>Old Brooklyn</a:t>
                      </a:r>
                      <a:endParaRPr lang="en-US" sz="1100" b="0" i="0" u="none" strike="noStrike" dirty="0">
                        <a:solidFill>
                          <a:srgbClr val="000000"/>
                        </a:solidFill>
                        <a:effectLst/>
                        <a:latin typeface="Calibri"/>
                      </a:endParaRPr>
                    </a:p>
                  </a:txBody>
                  <a:tcPr marL="9525" marR="9525" marT="9525" marB="0" anchor="ctr"/>
                </a:tc>
                <a:tc hMerge="1">
                  <a:txBody>
                    <a:bodyPr/>
                    <a:lstStyle/>
                    <a:p>
                      <a:endParaRPr lang="en-US"/>
                    </a:p>
                  </a:txBody>
                  <a:tcPr/>
                </a:tc>
                <a:tc gridSpan="2">
                  <a:txBody>
                    <a:bodyPr/>
                    <a:lstStyle/>
                    <a:p>
                      <a:pPr algn="ctr" fontAlgn="b"/>
                      <a:r>
                        <a:rPr lang="en-US" sz="1100" u="none" strike="noStrike">
                          <a:effectLst/>
                        </a:rPr>
                        <a:t>Collinwood</a:t>
                      </a:r>
                      <a:endParaRPr lang="en-US" sz="1100" b="0" i="0" u="none" strike="noStrike">
                        <a:solidFill>
                          <a:srgbClr val="000000"/>
                        </a:solidFill>
                        <a:effectLst/>
                        <a:latin typeface="Calibri"/>
                      </a:endParaRPr>
                    </a:p>
                  </a:txBody>
                  <a:tcPr marL="9525" marR="9525" marT="9525" marB="0" anchor="ctr"/>
                </a:tc>
                <a:tc hMerge="1">
                  <a:txBody>
                    <a:bodyPr/>
                    <a:lstStyle/>
                    <a:p>
                      <a:endParaRPr lang="en-US"/>
                    </a:p>
                  </a:txBody>
                  <a:tcPr/>
                </a:tc>
                <a:tc gridSpan="2">
                  <a:txBody>
                    <a:bodyPr/>
                    <a:lstStyle/>
                    <a:p>
                      <a:pPr algn="ctr" fontAlgn="b"/>
                      <a:r>
                        <a:rPr lang="en-US" sz="1100" u="none" strike="noStrike">
                          <a:effectLst/>
                        </a:rPr>
                        <a:t>Lee-Harvard</a:t>
                      </a:r>
                      <a:endParaRPr lang="en-US" sz="1100" b="0" i="0" u="none" strike="noStrike">
                        <a:solidFill>
                          <a:srgbClr val="000000"/>
                        </a:solidFill>
                        <a:effectLst/>
                        <a:latin typeface="Calibri"/>
                      </a:endParaRPr>
                    </a:p>
                  </a:txBody>
                  <a:tcPr marL="9525" marR="9525" marT="9525" marB="0" anchor="ctr"/>
                </a:tc>
                <a:tc hMerge="1">
                  <a:txBody>
                    <a:bodyPr/>
                    <a:lstStyle/>
                    <a:p>
                      <a:endParaRPr lang="en-US"/>
                    </a:p>
                  </a:txBody>
                  <a:tcPr/>
                </a:tc>
                <a:extLst>
                  <a:ext uri="{0D108BD9-81ED-4DB2-BD59-A6C34878D82A}">
                    <a16:rowId xmlns:a16="http://schemas.microsoft.com/office/drawing/2014/main" val="10001"/>
                  </a:ext>
                </a:extLst>
              </a:tr>
              <a:tr h="678392">
                <a:tc>
                  <a:txBody>
                    <a:bodyPr/>
                    <a:lstStyle/>
                    <a:p>
                      <a:pPr algn="ctr" fontAlgn="b"/>
                      <a:endParaRPr lang="en-US" sz="1100" b="0" i="0" u="none" strike="noStrike">
                        <a:solidFill>
                          <a:srgbClr val="000000"/>
                        </a:solidFill>
                        <a:effectLst/>
                        <a:latin typeface="Calibri"/>
                      </a:endParaRPr>
                    </a:p>
                  </a:txBody>
                  <a:tcPr marL="9525" marR="9525" marT="9525" marB="0" anchor="ctr"/>
                </a:tc>
                <a:tc>
                  <a:txBody>
                    <a:bodyPr/>
                    <a:lstStyle/>
                    <a:p>
                      <a:pPr algn="ctr" fontAlgn="b"/>
                      <a:r>
                        <a:rPr lang="en-US" sz="1100" u="none" strike="noStrike" dirty="0">
                          <a:effectLst/>
                        </a:rPr>
                        <a:t>Business</a:t>
                      </a:r>
                      <a:endParaRPr lang="en-US" sz="1100" b="0" i="0" u="none" strike="noStrike" dirty="0">
                        <a:solidFill>
                          <a:srgbClr val="000000"/>
                        </a:solidFill>
                        <a:effectLst/>
                        <a:latin typeface="Calibri"/>
                      </a:endParaRPr>
                    </a:p>
                  </a:txBody>
                  <a:tcPr marL="9525" marR="9525" marT="9525" marB="0" anchor="ctr"/>
                </a:tc>
                <a:tc>
                  <a:txBody>
                    <a:bodyPr/>
                    <a:lstStyle/>
                    <a:p>
                      <a:pPr algn="ctr" fontAlgn="b"/>
                      <a:r>
                        <a:rPr lang="en-US" sz="1100" u="none" strike="noStrike">
                          <a:effectLst/>
                        </a:rPr>
                        <a:t>Individual</a:t>
                      </a:r>
                      <a:endParaRPr lang="en-US" sz="1100" b="0" i="0" u="none" strike="noStrike">
                        <a:solidFill>
                          <a:srgbClr val="000000"/>
                        </a:solidFill>
                        <a:effectLst/>
                        <a:latin typeface="Calibri"/>
                      </a:endParaRPr>
                    </a:p>
                  </a:txBody>
                  <a:tcPr marL="9525" marR="9525" marT="9525" marB="0" anchor="ctr"/>
                </a:tc>
                <a:tc>
                  <a:txBody>
                    <a:bodyPr/>
                    <a:lstStyle/>
                    <a:p>
                      <a:pPr algn="ctr" fontAlgn="b"/>
                      <a:r>
                        <a:rPr lang="en-US" sz="1100" u="none" strike="noStrike" dirty="0">
                          <a:effectLst/>
                        </a:rPr>
                        <a:t>Business</a:t>
                      </a:r>
                      <a:endParaRPr lang="en-US" sz="1100" b="0" i="0" u="none" strike="noStrike" dirty="0">
                        <a:solidFill>
                          <a:srgbClr val="000000"/>
                        </a:solidFill>
                        <a:effectLst/>
                        <a:latin typeface="Calibri"/>
                      </a:endParaRPr>
                    </a:p>
                  </a:txBody>
                  <a:tcPr marL="9525" marR="9525" marT="9525" marB="0" anchor="ctr"/>
                </a:tc>
                <a:tc>
                  <a:txBody>
                    <a:bodyPr/>
                    <a:lstStyle/>
                    <a:p>
                      <a:pPr algn="ctr" fontAlgn="b"/>
                      <a:r>
                        <a:rPr lang="en-US" sz="1100" u="none" strike="noStrike" dirty="0">
                          <a:effectLst/>
                        </a:rPr>
                        <a:t>Individual</a:t>
                      </a:r>
                      <a:endParaRPr lang="en-US" sz="1100" b="0" i="0" u="none" strike="noStrike" dirty="0">
                        <a:solidFill>
                          <a:srgbClr val="000000"/>
                        </a:solidFill>
                        <a:effectLst/>
                        <a:latin typeface="Calibri"/>
                      </a:endParaRPr>
                    </a:p>
                  </a:txBody>
                  <a:tcPr marL="9525" marR="9525" marT="9525" marB="0" anchor="ctr"/>
                </a:tc>
                <a:tc>
                  <a:txBody>
                    <a:bodyPr/>
                    <a:lstStyle/>
                    <a:p>
                      <a:pPr algn="ctr" fontAlgn="b"/>
                      <a:r>
                        <a:rPr lang="en-US" sz="1100" u="none" strike="noStrike" dirty="0">
                          <a:effectLst/>
                        </a:rPr>
                        <a:t>Business</a:t>
                      </a:r>
                      <a:endParaRPr lang="en-US" sz="1100" b="0" i="0" u="none" strike="noStrike" dirty="0">
                        <a:solidFill>
                          <a:srgbClr val="000000"/>
                        </a:solidFill>
                        <a:effectLst/>
                        <a:latin typeface="Calibri"/>
                      </a:endParaRPr>
                    </a:p>
                  </a:txBody>
                  <a:tcPr marL="9525" marR="9525" marT="9525" marB="0" anchor="ctr"/>
                </a:tc>
                <a:tc>
                  <a:txBody>
                    <a:bodyPr/>
                    <a:lstStyle/>
                    <a:p>
                      <a:pPr algn="ctr" fontAlgn="b"/>
                      <a:r>
                        <a:rPr lang="en-US" sz="1100" u="none" strike="noStrike">
                          <a:effectLst/>
                        </a:rPr>
                        <a:t>Individual</a:t>
                      </a:r>
                      <a:endParaRPr lang="en-US" sz="1100" b="0" i="0" u="none" strike="noStrike">
                        <a:solidFill>
                          <a:srgbClr val="000000"/>
                        </a:solidFill>
                        <a:effectLst/>
                        <a:latin typeface="Calibri"/>
                      </a:endParaRPr>
                    </a:p>
                  </a:txBody>
                  <a:tcPr marL="9525" marR="9525" marT="9525" marB="0" anchor="ctr"/>
                </a:tc>
                <a:tc>
                  <a:txBody>
                    <a:bodyPr/>
                    <a:lstStyle/>
                    <a:p>
                      <a:pPr algn="ctr" fontAlgn="b"/>
                      <a:r>
                        <a:rPr lang="en-US" sz="1100" u="none" strike="noStrike">
                          <a:effectLst/>
                        </a:rPr>
                        <a:t>Business</a:t>
                      </a:r>
                      <a:endParaRPr lang="en-US" sz="1100" b="0" i="0" u="none" strike="noStrike">
                        <a:solidFill>
                          <a:srgbClr val="000000"/>
                        </a:solidFill>
                        <a:effectLst/>
                        <a:latin typeface="Calibri"/>
                      </a:endParaRPr>
                    </a:p>
                  </a:txBody>
                  <a:tcPr marL="9525" marR="9525" marT="9525" marB="0" anchor="ctr"/>
                </a:tc>
                <a:tc>
                  <a:txBody>
                    <a:bodyPr/>
                    <a:lstStyle/>
                    <a:p>
                      <a:pPr algn="ctr" fontAlgn="b"/>
                      <a:r>
                        <a:rPr lang="en-US" sz="1100" u="none" strike="noStrike">
                          <a:effectLst/>
                        </a:rPr>
                        <a:t>Individual</a:t>
                      </a:r>
                      <a:endParaRPr lang="en-US" sz="1100" b="0" i="0" u="none" strike="noStrike">
                        <a:solidFill>
                          <a:srgbClr val="000000"/>
                        </a:solidFill>
                        <a:effectLst/>
                        <a:latin typeface="Calibri"/>
                      </a:endParaRPr>
                    </a:p>
                  </a:txBody>
                  <a:tcPr marL="9525" marR="9525" marT="9525" marB="0" anchor="ctr"/>
                </a:tc>
                <a:extLst>
                  <a:ext uri="{0D108BD9-81ED-4DB2-BD59-A6C34878D82A}">
                    <a16:rowId xmlns:a16="http://schemas.microsoft.com/office/drawing/2014/main" val="10002"/>
                  </a:ext>
                </a:extLst>
              </a:tr>
              <a:tr h="678392">
                <a:tc>
                  <a:txBody>
                    <a:bodyPr/>
                    <a:lstStyle/>
                    <a:p>
                      <a:pPr algn="ctr" fontAlgn="b"/>
                      <a:r>
                        <a:rPr lang="en-US" sz="1100" u="none" strike="noStrike">
                          <a:effectLst/>
                        </a:rPr>
                        <a:t>2010</a:t>
                      </a:r>
                      <a:endParaRPr lang="en-US" sz="1100" b="0" i="0" u="none" strike="noStrike">
                        <a:solidFill>
                          <a:srgbClr val="000000"/>
                        </a:solidFill>
                        <a:effectLst/>
                        <a:latin typeface="Calibri"/>
                      </a:endParaRPr>
                    </a:p>
                  </a:txBody>
                  <a:tcPr marL="9525" marR="9525" marT="9525" marB="0" anchor="ctr"/>
                </a:tc>
                <a:tc>
                  <a:txBody>
                    <a:bodyPr/>
                    <a:lstStyle/>
                    <a:p>
                      <a:pPr algn="ctr" fontAlgn="b"/>
                      <a:r>
                        <a:rPr lang="en-US" sz="1100" u="none" strike="noStrike" dirty="0">
                          <a:effectLst/>
                        </a:rPr>
                        <a:t> $  21,025 </a:t>
                      </a:r>
                      <a:endParaRPr lang="en-US" sz="1100" b="0" i="0" u="none" strike="noStrike" dirty="0">
                        <a:solidFill>
                          <a:srgbClr val="000000"/>
                        </a:solidFill>
                        <a:effectLst/>
                        <a:latin typeface="Calibri"/>
                      </a:endParaRPr>
                    </a:p>
                  </a:txBody>
                  <a:tcPr marL="9525" marR="9525" marT="9525" marB="0" anchor="ctr"/>
                </a:tc>
                <a:tc>
                  <a:txBody>
                    <a:bodyPr/>
                    <a:lstStyle/>
                    <a:p>
                      <a:pPr algn="ctr" fontAlgn="b"/>
                      <a:r>
                        <a:rPr lang="en-US" sz="1100" u="none" strike="noStrike">
                          <a:effectLst/>
                        </a:rPr>
                        <a:t> $    39,875 </a:t>
                      </a:r>
                      <a:endParaRPr lang="en-US" sz="1100" b="0" i="0" u="none" strike="noStrike">
                        <a:solidFill>
                          <a:srgbClr val="000000"/>
                        </a:solidFill>
                        <a:effectLst/>
                        <a:latin typeface="Calibri"/>
                      </a:endParaRPr>
                    </a:p>
                  </a:txBody>
                  <a:tcPr marL="9525" marR="9525" marT="9525" marB="0" anchor="ctr"/>
                </a:tc>
                <a:tc>
                  <a:txBody>
                    <a:bodyPr/>
                    <a:lstStyle/>
                    <a:p>
                      <a:pPr algn="ctr" fontAlgn="b"/>
                      <a:r>
                        <a:rPr lang="en-US" sz="1100" u="none" strike="noStrike">
                          <a:effectLst/>
                        </a:rPr>
                        <a:t> $  24,000 </a:t>
                      </a:r>
                      <a:endParaRPr lang="en-US" sz="1100" b="0" i="0" u="none" strike="noStrike">
                        <a:solidFill>
                          <a:srgbClr val="000000"/>
                        </a:solidFill>
                        <a:effectLst/>
                        <a:latin typeface="Calibri"/>
                      </a:endParaRPr>
                    </a:p>
                  </a:txBody>
                  <a:tcPr marL="9525" marR="9525" marT="9525" marB="0" anchor="ctr"/>
                </a:tc>
                <a:tc>
                  <a:txBody>
                    <a:bodyPr/>
                    <a:lstStyle/>
                    <a:p>
                      <a:pPr algn="ctr" fontAlgn="b"/>
                      <a:r>
                        <a:rPr lang="en-US" sz="1100" u="none" strike="noStrike">
                          <a:effectLst/>
                        </a:rPr>
                        <a:t> $    42,500 </a:t>
                      </a:r>
                      <a:endParaRPr lang="en-US" sz="1100" b="0" i="0" u="none" strike="noStrike">
                        <a:solidFill>
                          <a:srgbClr val="000000"/>
                        </a:solidFill>
                        <a:effectLst/>
                        <a:latin typeface="Calibri"/>
                      </a:endParaRPr>
                    </a:p>
                  </a:txBody>
                  <a:tcPr marL="9525" marR="9525" marT="9525" marB="0" anchor="ctr"/>
                </a:tc>
                <a:tc>
                  <a:txBody>
                    <a:bodyPr/>
                    <a:lstStyle/>
                    <a:p>
                      <a:pPr algn="ctr" fontAlgn="b"/>
                      <a:r>
                        <a:rPr lang="en-US" sz="1100" u="none" strike="noStrike" dirty="0">
                          <a:effectLst/>
                        </a:rPr>
                        <a:t> $  21,750 </a:t>
                      </a:r>
                      <a:endParaRPr lang="en-US" sz="1100" b="0" i="0" u="none" strike="noStrike" dirty="0">
                        <a:solidFill>
                          <a:srgbClr val="000000"/>
                        </a:solidFill>
                        <a:effectLst/>
                        <a:latin typeface="Calibri"/>
                      </a:endParaRPr>
                    </a:p>
                  </a:txBody>
                  <a:tcPr marL="9525" marR="9525" marT="9525" marB="0" anchor="ctr"/>
                </a:tc>
                <a:tc>
                  <a:txBody>
                    <a:bodyPr/>
                    <a:lstStyle/>
                    <a:p>
                      <a:pPr algn="ctr" fontAlgn="b"/>
                      <a:r>
                        <a:rPr lang="en-US" sz="1100" u="none" strike="noStrike" dirty="0">
                          <a:effectLst/>
                        </a:rPr>
                        <a:t> $    54,000 </a:t>
                      </a:r>
                      <a:endParaRPr lang="en-US" sz="1100" b="0" i="0" u="none" strike="noStrike" dirty="0">
                        <a:solidFill>
                          <a:srgbClr val="000000"/>
                        </a:solidFill>
                        <a:effectLst/>
                        <a:latin typeface="Calibri"/>
                      </a:endParaRPr>
                    </a:p>
                  </a:txBody>
                  <a:tcPr marL="9525" marR="9525" marT="9525" marB="0" anchor="ctr"/>
                </a:tc>
                <a:tc>
                  <a:txBody>
                    <a:bodyPr/>
                    <a:lstStyle/>
                    <a:p>
                      <a:pPr algn="ctr" fontAlgn="b"/>
                      <a:r>
                        <a:rPr lang="en-US" sz="1100" u="none" strike="noStrike">
                          <a:effectLst/>
                        </a:rPr>
                        <a:t> $  17,000 </a:t>
                      </a:r>
                      <a:endParaRPr lang="en-US" sz="1100" b="0" i="0" u="none" strike="noStrike">
                        <a:solidFill>
                          <a:srgbClr val="000000"/>
                        </a:solidFill>
                        <a:effectLst/>
                        <a:latin typeface="Calibri"/>
                      </a:endParaRPr>
                    </a:p>
                  </a:txBody>
                  <a:tcPr marL="9525" marR="9525" marT="9525" marB="0" anchor="ctr"/>
                </a:tc>
                <a:tc>
                  <a:txBody>
                    <a:bodyPr/>
                    <a:lstStyle/>
                    <a:p>
                      <a:pPr algn="ctr" fontAlgn="b"/>
                      <a:r>
                        <a:rPr lang="en-US" sz="1100" u="none" strike="noStrike">
                          <a:effectLst/>
                        </a:rPr>
                        <a:t> $    55,400 </a:t>
                      </a:r>
                      <a:endParaRPr lang="en-US" sz="1100" b="0" i="0" u="none" strike="noStrike">
                        <a:solidFill>
                          <a:srgbClr val="000000"/>
                        </a:solidFill>
                        <a:effectLst/>
                        <a:latin typeface="Calibri"/>
                      </a:endParaRPr>
                    </a:p>
                  </a:txBody>
                  <a:tcPr marL="9525" marR="9525" marT="9525" marB="0" anchor="ctr"/>
                </a:tc>
                <a:extLst>
                  <a:ext uri="{0D108BD9-81ED-4DB2-BD59-A6C34878D82A}">
                    <a16:rowId xmlns:a16="http://schemas.microsoft.com/office/drawing/2014/main" val="10003"/>
                  </a:ext>
                </a:extLst>
              </a:tr>
              <a:tr h="678392">
                <a:tc>
                  <a:txBody>
                    <a:bodyPr/>
                    <a:lstStyle/>
                    <a:p>
                      <a:pPr algn="ctr" fontAlgn="b"/>
                      <a:r>
                        <a:rPr lang="en-US" sz="1100" u="none" strike="noStrike">
                          <a:effectLst/>
                        </a:rPr>
                        <a:t>2015</a:t>
                      </a:r>
                      <a:endParaRPr lang="en-US" sz="1100" b="0" i="0" u="none" strike="noStrike">
                        <a:solidFill>
                          <a:srgbClr val="000000"/>
                        </a:solidFill>
                        <a:effectLst/>
                        <a:latin typeface="Calibri"/>
                      </a:endParaRPr>
                    </a:p>
                  </a:txBody>
                  <a:tcPr marL="9525" marR="9525" marT="9525" marB="0" anchor="ctr"/>
                </a:tc>
                <a:tc>
                  <a:txBody>
                    <a:bodyPr/>
                    <a:lstStyle/>
                    <a:p>
                      <a:pPr algn="ctr" fontAlgn="b"/>
                      <a:r>
                        <a:rPr lang="en-US" sz="1100" u="none" strike="noStrike" dirty="0">
                          <a:effectLst/>
                        </a:rPr>
                        <a:t> $  22,667 </a:t>
                      </a:r>
                      <a:endParaRPr lang="en-US" sz="1100" b="0" i="0" u="none" strike="noStrike" dirty="0">
                        <a:solidFill>
                          <a:srgbClr val="000000"/>
                        </a:solidFill>
                        <a:effectLst/>
                        <a:latin typeface="Calibri"/>
                      </a:endParaRPr>
                    </a:p>
                  </a:txBody>
                  <a:tcPr marL="9525" marR="9525" marT="9525" marB="0" anchor="ctr"/>
                </a:tc>
                <a:tc>
                  <a:txBody>
                    <a:bodyPr/>
                    <a:lstStyle/>
                    <a:p>
                      <a:pPr algn="ctr" fontAlgn="b"/>
                      <a:r>
                        <a:rPr lang="en-US" sz="1100" u="none" strike="noStrike">
                          <a:effectLst/>
                        </a:rPr>
                        <a:t> $    56,697 </a:t>
                      </a:r>
                      <a:endParaRPr lang="en-US" sz="1100" b="0" i="0" u="none" strike="noStrike">
                        <a:solidFill>
                          <a:srgbClr val="000000"/>
                        </a:solidFill>
                        <a:effectLst/>
                        <a:latin typeface="Calibri"/>
                      </a:endParaRPr>
                    </a:p>
                  </a:txBody>
                  <a:tcPr marL="9525" marR="9525" marT="9525" marB="0" anchor="ctr"/>
                </a:tc>
                <a:tc>
                  <a:txBody>
                    <a:bodyPr/>
                    <a:lstStyle/>
                    <a:p>
                      <a:pPr algn="ctr" fontAlgn="b"/>
                      <a:r>
                        <a:rPr lang="en-US" sz="1100" u="none" strike="noStrike">
                          <a:effectLst/>
                        </a:rPr>
                        <a:t> $  23,000 </a:t>
                      </a:r>
                      <a:endParaRPr lang="en-US" sz="1100" b="0" i="0" u="none" strike="noStrike">
                        <a:solidFill>
                          <a:srgbClr val="000000"/>
                        </a:solidFill>
                        <a:effectLst/>
                        <a:latin typeface="Calibri"/>
                      </a:endParaRPr>
                    </a:p>
                  </a:txBody>
                  <a:tcPr marL="9525" marR="9525" marT="9525" marB="0" anchor="ctr"/>
                </a:tc>
                <a:tc>
                  <a:txBody>
                    <a:bodyPr/>
                    <a:lstStyle/>
                    <a:p>
                      <a:pPr algn="ctr" fontAlgn="b"/>
                      <a:r>
                        <a:rPr lang="en-US" sz="1100" u="none" strike="noStrike">
                          <a:effectLst/>
                        </a:rPr>
                        <a:t> $    36,000 </a:t>
                      </a:r>
                      <a:endParaRPr lang="en-US" sz="1100" b="0" i="0" u="none" strike="noStrike">
                        <a:solidFill>
                          <a:srgbClr val="000000"/>
                        </a:solidFill>
                        <a:effectLst/>
                        <a:latin typeface="Calibri"/>
                      </a:endParaRPr>
                    </a:p>
                  </a:txBody>
                  <a:tcPr marL="9525" marR="9525" marT="9525" marB="0" anchor="ctr"/>
                </a:tc>
                <a:tc>
                  <a:txBody>
                    <a:bodyPr/>
                    <a:lstStyle/>
                    <a:p>
                      <a:pPr algn="ctr" fontAlgn="b"/>
                      <a:r>
                        <a:rPr lang="en-US" sz="1100" u="none" strike="noStrike">
                          <a:effectLst/>
                        </a:rPr>
                        <a:t> $  22,000 </a:t>
                      </a:r>
                      <a:endParaRPr lang="en-US" sz="1100" b="0" i="0" u="none" strike="noStrike">
                        <a:solidFill>
                          <a:srgbClr val="000000"/>
                        </a:solidFill>
                        <a:effectLst/>
                        <a:latin typeface="Calibri"/>
                      </a:endParaRPr>
                    </a:p>
                  </a:txBody>
                  <a:tcPr marL="9525" marR="9525" marT="9525" marB="0" anchor="ctr"/>
                </a:tc>
                <a:tc>
                  <a:txBody>
                    <a:bodyPr/>
                    <a:lstStyle/>
                    <a:p>
                      <a:pPr algn="ctr" fontAlgn="b"/>
                      <a:r>
                        <a:rPr lang="en-US" sz="1100" u="none" strike="noStrike" dirty="0">
                          <a:effectLst/>
                        </a:rPr>
                        <a:t> $    62,500 </a:t>
                      </a:r>
                      <a:endParaRPr lang="en-US" sz="1100" b="0" i="0" u="none" strike="noStrike" dirty="0">
                        <a:solidFill>
                          <a:srgbClr val="000000"/>
                        </a:solidFill>
                        <a:effectLst/>
                        <a:latin typeface="Calibri"/>
                      </a:endParaRPr>
                    </a:p>
                  </a:txBody>
                  <a:tcPr marL="9525" marR="9525" marT="9525" marB="0" anchor="ctr"/>
                </a:tc>
                <a:tc>
                  <a:txBody>
                    <a:bodyPr/>
                    <a:lstStyle/>
                    <a:p>
                      <a:pPr algn="ctr" fontAlgn="b"/>
                      <a:r>
                        <a:rPr lang="en-US" sz="1100" u="none" strike="noStrike" dirty="0">
                          <a:effectLst/>
                        </a:rPr>
                        <a:t> $  18,007 </a:t>
                      </a:r>
                      <a:endParaRPr lang="en-US" sz="1100" b="0" i="0" u="none" strike="noStrike" dirty="0">
                        <a:solidFill>
                          <a:srgbClr val="000000"/>
                        </a:solidFill>
                        <a:effectLst/>
                        <a:latin typeface="Calibri"/>
                      </a:endParaRPr>
                    </a:p>
                  </a:txBody>
                  <a:tcPr marL="9525" marR="9525" marT="9525" marB="0" anchor="ctr"/>
                </a:tc>
                <a:tc>
                  <a:txBody>
                    <a:bodyPr/>
                    <a:lstStyle/>
                    <a:p>
                      <a:pPr algn="ctr" fontAlgn="b"/>
                      <a:r>
                        <a:rPr lang="en-US" sz="1100" u="none" strike="noStrike">
                          <a:effectLst/>
                        </a:rPr>
                        <a:t> $    27,500 </a:t>
                      </a:r>
                      <a:endParaRPr lang="en-US" sz="1100" b="0" i="0" u="none" strike="noStrike">
                        <a:solidFill>
                          <a:srgbClr val="000000"/>
                        </a:solidFill>
                        <a:effectLst/>
                        <a:latin typeface="Calibri"/>
                      </a:endParaRPr>
                    </a:p>
                  </a:txBody>
                  <a:tcPr marL="9525" marR="9525" marT="9525" marB="0" anchor="ctr"/>
                </a:tc>
                <a:extLst>
                  <a:ext uri="{0D108BD9-81ED-4DB2-BD59-A6C34878D82A}">
                    <a16:rowId xmlns:a16="http://schemas.microsoft.com/office/drawing/2014/main" val="10004"/>
                  </a:ext>
                </a:extLst>
              </a:tr>
              <a:tr h="678392">
                <a:tc>
                  <a:txBody>
                    <a:bodyPr/>
                    <a:lstStyle/>
                    <a:p>
                      <a:pPr algn="ctr" fontAlgn="b"/>
                      <a:r>
                        <a:rPr lang="en-US" sz="1100" u="none" strike="noStrike">
                          <a:effectLst/>
                        </a:rPr>
                        <a:t>2020</a:t>
                      </a:r>
                      <a:endParaRPr lang="en-US" sz="1100" b="0" i="0" u="none" strike="noStrike">
                        <a:solidFill>
                          <a:srgbClr val="000000"/>
                        </a:solidFill>
                        <a:effectLst/>
                        <a:latin typeface="Calibri"/>
                      </a:endParaRPr>
                    </a:p>
                  </a:txBody>
                  <a:tcPr marL="9525" marR="9525" marT="9525" marB="0" anchor="ctr"/>
                </a:tc>
                <a:tc>
                  <a:txBody>
                    <a:bodyPr/>
                    <a:lstStyle/>
                    <a:p>
                      <a:pPr algn="ctr" fontAlgn="b"/>
                      <a:r>
                        <a:rPr lang="en-US" sz="1100" u="none" strike="noStrike">
                          <a:effectLst/>
                        </a:rPr>
                        <a:t> $  60,714 </a:t>
                      </a:r>
                      <a:endParaRPr lang="en-US" sz="1100" b="0" i="0" u="none" strike="noStrike">
                        <a:solidFill>
                          <a:srgbClr val="000000"/>
                        </a:solidFill>
                        <a:effectLst/>
                        <a:latin typeface="Calibri"/>
                      </a:endParaRPr>
                    </a:p>
                  </a:txBody>
                  <a:tcPr marL="9525" marR="9525" marT="9525" marB="0" anchor="ctr"/>
                </a:tc>
                <a:tc>
                  <a:txBody>
                    <a:bodyPr/>
                    <a:lstStyle/>
                    <a:p>
                      <a:pPr algn="ctr" fontAlgn="b"/>
                      <a:r>
                        <a:rPr lang="en-US" sz="1100" u="none" strike="noStrike">
                          <a:effectLst/>
                        </a:rPr>
                        <a:t> $    99,000 </a:t>
                      </a:r>
                      <a:endParaRPr lang="en-US" sz="1100" b="0" i="0" u="none" strike="noStrike">
                        <a:solidFill>
                          <a:srgbClr val="000000"/>
                        </a:solidFill>
                        <a:effectLst/>
                        <a:latin typeface="Calibri"/>
                      </a:endParaRPr>
                    </a:p>
                  </a:txBody>
                  <a:tcPr marL="9525" marR="9525" marT="9525" marB="0" anchor="ctr"/>
                </a:tc>
                <a:tc>
                  <a:txBody>
                    <a:bodyPr/>
                    <a:lstStyle/>
                    <a:p>
                      <a:pPr algn="ctr" fontAlgn="b"/>
                      <a:r>
                        <a:rPr lang="en-US" sz="1100" u="none" strike="noStrike">
                          <a:effectLst/>
                        </a:rPr>
                        <a:t> $  45,000 </a:t>
                      </a:r>
                      <a:endParaRPr lang="en-US" sz="1100" b="0" i="0" u="none" strike="noStrike">
                        <a:solidFill>
                          <a:srgbClr val="000000"/>
                        </a:solidFill>
                        <a:effectLst/>
                        <a:latin typeface="Calibri"/>
                      </a:endParaRPr>
                    </a:p>
                  </a:txBody>
                  <a:tcPr marL="9525" marR="9525" marT="9525" marB="0" anchor="ctr"/>
                </a:tc>
                <a:tc>
                  <a:txBody>
                    <a:bodyPr/>
                    <a:lstStyle/>
                    <a:p>
                      <a:pPr algn="ctr" fontAlgn="b"/>
                      <a:r>
                        <a:rPr lang="en-US" sz="1100" u="none" strike="noStrike">
                          <a:effectLst/>
                        </a:rPr>
                        <a:t> $    89,000 </a:t>
                      </a:r>
                      <a:endParaRPr lang="en-US" sz="1100" b="0" i="0" u="none" strike="noStrike">
                        <a:solidFill>
                          <a:srgbClr val="000000"/>
                        </a:solidFill>
                        <a:effectLst/>
                        <a:latin typeface="Calibri"/>
                      </a:endParaRPr>
                    </a:p>
                  </a:txBody>
                  <a:tcPr marL="9525" marR="9525" marT="9525" marB="0" anchor="ctr"/>
                </a:tc>
                <a:tc>
                  <a:txBody>
                    <a:bodyPr/>
                    <a:lstStyle/>
                    <a:p>
                      <a:pPr algn="ctr" fontAlgn="b"/>
                      <a:r>
                        <a:rPr lang="en-US" sz="1100" u="none" strike="noStrike">
                          <a:effectLst/>
                        </a:rPr>
                        <a:t> $  47,500 </a:t>
                      </a:r>
                      <a:endParaRPr lang="en-US" sz="1100" b="0" i="0" u="none" strike="noStrike">
                        <a:solidFill>
                          <a:srgbClr val="000000"/>
                        </a:solidFill>
                        <a:effectLst/>
                        <a:latin typeface="Calibri"/>
                      </a:endParaRPr>
                    </a:p>
                  </a:txBody>
                  <a:tcPr marL="9525" marR="9525" marT="9525" marB="0" anchor="ctr"/>
                </a:tc>
                <a:tc>
                  <a:txBody>
                    <a:bodyPr/>
                    <a:lstStyle/>
                    <a:p>
                      <a:pPr algn="ctr" fontAlgn="b"/>
                      <a:r>
                        <a:rPr lang="en-US" sz="1100" u="none" strike="noStrike">
                          <a:effectLst/>
                        </a:rPr>
                        <a:t> $    90,000 </a:t>
                      </a:r>
                      <a:endParaRPr lang="en-US" sz="1100" b="0" i="0" u="none" strike="noStrike">
                        <a:solidFill>
                          <a:srgbClr val="000000"/>
                        </a:solidFill>
                        <a:effectLst/>
                        <a:latin typeface="Calibri"/>
                      </a:endParaRPr>
                    </a:p>
                  </a:txBody>
                  <a:tcPr marL="9525" marR="9525" marT="9525" marB="0" anchor="ctr"/>
                </a:tc>
                <a:tc>
                  <a:txBody>
                    <a:bodyPr/>
                    <a:lstStyle/>
                    <a:p>
                      <a:pPr algn="ctr" fontAlgn="b"/>
                      <a:r>
                        <a:rPr lang="en-US" sz="1100" u="none" strike="noStrike" dirty="0">
                          <a:effectLst/>
                        </a:rPr>
                        <a:t> $  40,550 </a:t>
                      </a:r>
                      <a:endParaRPr lang="en-US" sz="1100" b="0" i="0" u="none" strike="noStrike" dirty="0">
                        <a:solidFill>
                          <a:srgbClr val="000000"/>
                        </a:solidFill>
                        <a:effectLst/>
                        <a:latin typeface="Calibri"/>
                      </a:endParaRPr>
                    </a:p>
                  </a:txBody>
                  <a:tcPr marL="9525" marR="9525" marT="9525" marB="0" anchor="ctr"/>
                </a:tc>
                <a:tc>
                  <a:txBody>
                    <a:bodyPr/>
                    <a:lstStyle/>
                    <a:p>
                      <a:pPr algn="ctr" fontAlgn="b"/>
                      <a:r>
                        <a:rPr lang="en-US" sz="1100" u="none" strike="noStrike" dirty="0">
                          <a:effectLst/>
                        </a:rPr>
                        <a:t> $    81,000 </a:t>
                      </a:r>
                      <a:endParaRPr lang="en-US" sz="1100" b="0"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05"/>
                  </a:ext>
                </a:extLst>
              </a:tr>
            </a:tbl>
          </a:graphicData>
        </a:graphic>
      </p:graphicFrame>
      <p:sp>
        <p:nvSpPr>
          <p:cNvPr id="4" name="Text Placeholder 3"/>
          <p:cNvSpPr>
            <a:spLocks noGrp="1"/>
          </p:cNvSpPr>
          <p:nvPr>
            <p:ph type="body" sz="half" idx="2"/>
          </p:nvPr>
        </p:nvSpPr>
        <p:spPr>
          <a:xfrm>
            <a:off x="1981200" y="4876801"/>
            <a:ext cx="8305800" cy="1828800"/>
          </a:xfrm>
        </p:spPr>
        <p:txBody>
          <a:bodyPr>
            <a:normAutofit fontScale="92500" lnSpcReduction="10000"/>
          </a:bodyPr>
          <a:lstStyle/>
          <a:p>
            <a:pPr marL="285750" indent="-285750">
              <a:buFont typeface="Arial" panose="020B0604020202020204" pitchFamily="34" charset="0"/>
              <a:buChar char="•"/>
            </a:pPr>
            <a:r>
              <a:rPr lang="en-US" dirty="0"/>
              <a:t>West side middle neighborhoods (Jefferson &amp; Old Brooklyn) generally matched west side as a whole in 2010</a:t>
            </a:r>
          </a:p>
          <a:p>
            <a:pPr marL="742950" lvl="1" indent="-285750">
              <a:buFont typeface="Arial" panose="020B0604020202020204" pitchFamily="34" charset="0"/>
              <a:buChar char="•"/>
            </a:pPr>
            <a:r>
              <a:rPr lang="en-US" dirty="0"/>
              <a:t>Individual buyers were buying at slightly lower median values</a:t>
            </a:r>
          </a:p>
          <a:p>
            <a:pPr marL="285750" indent="-285750">
              <a:buFont typeface="Arial" panose="020B0604020202020204" pitchFamily="34" charset="0"/>
              <a:buChar char="•"/>
            </a:pPr>
            <a:r>
              <a:rPr lang="en-US" dirty="0"/>
              <a:t>East side middle neighborhoods (Collinwood &amp; Lee-Harvard) had higher median values in 2010</a:t>
            </a:r>
          </a:p>
          <a:p>
            <a:pPr marL="285750" indent="-285750">
              <a:buFont typeface="Arial" panose="020B0604020202020204" pitchFamily="34" charset="0"/>
              <a:buChar char="•"/>
            </a:pPr>
            <a:r>
              <a:rPr lang="en-US" dirty="0"/>
              <a:t>By 2015, Jefferson started to recover value for individual buyers, but Old Brooklyn remained depressed</a:t>
            </a:r>
          </a:p>
          <a:p>
            <a:pPr marL="285750" indent="-285750">
              <a:buFont typeface="Arial" panose="020B0604020202020204" pitchFamily="34" charset="0"/>
              <a:buChar char="•"/>
            </a:pPr>
            <a:r>
              <a:rPr lang="en-US" dirty="0"/>
              <a:t>Similarly on east side, Collinwood started to recover value for individual buyers, but Lee-Harvard actually lost value for individual buyers in 2015</a:t>
            </a:r>
          </a:p>
          <a:p>
            <a:pPr marL="285750" indent="-285750">
              <a:buFont typeface="Arial" panose="020B0604020202020204" pitchFamily="34" charset="0"/>
              <a:buChar char="•"/>
            </a:pPr>
            <a:r>
              <a:rPr lang="en-US" dirty="0"/>
              <a:t>In 2020, west side middle neighborhoods were once again mirroring overall west side median values</a:t>
            </a:r>
          </a:p>
          <a:p>
            <a:pPr marL="285750" indent="-285750">
              <a:buFont typeface="Arial" panose="020B0604020202020204" pitchFamily="34" charset="0"/>
              <a:buChar char="•"/>
            </a:pPr>
            <a:r>
              <a:rPr lang="en-US" dirty="0"/>
              <a:t>East side middle neighborhoods were doing much better than east side as a whole in 2020</a:t>
            </a:r>
          </a:p>
        </p:txBody>
      </p:sp>
      <p:sp>
        <p:nvSpPr>
          <p:cNvPr id="3" name="Rectangle 2"/>
          <p:cNvSpPr/>
          <p:nvPr/>
        </p:nvSpPr>
        <p:spPr>
          <a:xfrm>
            <a:off x="2286000" y="4876800"/>
            <a:ext cx="2362200" cy="228600"/>
          </a:xfrm>
          <a:prstGeom prst="rect">
            <a:avLst/>
          </a:prstGeom>
          <a:solidFill>
            <a:srgbClr val="0070C0">
              <a:alpha val="25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6" name="Rectangle 5"/>
          <p:cNvSpPr/>
          <p:nvPr/>
        </p:nvSpPr>
        <p:spPr>
          <a:xfrm>
            <a:off x="3276600" y="1524000"/>
            <a:ext cx="2743200" cy="533400"/>
          </a:xfrm>
          <a:prstGeom prst="rect">
            <a:avLst/>
          </a:prstGeom>
          <a:solidFill>
            <a:srgbClr val="0070C0">
              <a:alpha val="25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7" name="Rectangle 6"/>
          <p:cNvSpPr/>
          <p:nvPr/>
        </p:nvSpPr>
        <p:spPr>
          <a:xfrm>
            <a:off x="2286000" y="5267325"/>
            <a:ext cx="2362200" cy="304800"/>
          </a:xfrm>
          <a:prstGeom prst="rect">
            <a:avLst/>
          </a:prstGeom>
          <a:solidFill>
            <a:srgbClr val="00B050">
              <a:alpha val="25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8" name="Rectangle 7"/>
          <p:cNvSpPr/>
          <p:nvPr/>
        </p:nvSpPr>
        <p:spPr>
          <a:xfrm>
            <a:off x="6781800" y="1524000"/>
            <a:ext cx="2667000" cy="533400"/>
          </a:xfrm>
          <a:prstGeom prst="rect">
            <a:avLst/>
          </a:prstGeom>
          <a:solidFill>
            <a:srgbClr val="00B050">
              <a:alpha val="25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Tree>
    <p:extLst>
      <p:ext uri="{BB962C8B-B14F-4D97-AF65-F5344CB8AC3E}">
        <p14:creationId xmlns:p14="http://schemas.microsoft.com/office/powerpoint/2010/main" val="15184203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1" y="273050"/>
            <a:ext cx="2438400" cy="1162050"/>
          </a:xfrm>
        </p:spPr>
        <p:txBody>
          <a:bodyPr/>
          <a:lstStyle/>
          <a:p>
            <a:r>
              <a:rPr lang="en-US" dirty="0"/>
              <a:t>Where are most of these distressed sales occurring?</a:t>
            </a:r>
          </a:p>
        </p:txBody>
      </p:sp>
      <p:sp>
        <p:nvSpPr>
          <p:cNvPr id="4" name="Text Placeholder 3"/>
          <p:cNvSpPr>
            <a:spLocks noGrp="1"/>
          </p:cNvSpPr>
          <p:nvPr>
            <p:ph type="body" sz="half" idx="2"/>
          </p:nvPr>
        </p:nvSpPr>
        <p:spPr>
          <a:xfrm>
            <a:off x="1981201" y="1524001"/>
            <a:ext cx="2438400" cy="4602163"/>
          </a:xfrm>
        </p:spPr>
        <p:txBody>
          <a:bodyPr>
            <a:normAutofit fontScale="92500"/>
          </a:bodyPr>
          <a:lstStyle/>
          <a:p>
            <a:r>
              <a:rPr lang="en-US" dirty="0"/>
              <a:t>Not surprisingly, this map looks like many maps of Cleveland</a:t>
            </a:r>
          </a:p>
          <a:p>
            <a:endParaRPr lang="en-US" dirty="0"/>
          </a:p>
          <a:p>
            <a:r>
              <a:rPr lang="en-US" dirty="0"/>
              <a:t>The greatest density of distressed sales (recent board up) occurs on the east side with a few pockets of density on the near west side</a:t>
            </a:r>
          </a:p>
          <a:p>
            <a:endParaRPr lang="en-US" dirty="0"/>
          </a:p>
          <a:p>
            <a:r>
              <a:rPr lang="en-US" dirty="0"/>
              <a:t>Broadway-Slavic Village, Union-Miles, Mount Pleasant, Glenville, St. Clair-Superior, and the southern part of Buckeye-Shaker Square have the highest density of distressed sales by this metric</a:t>
            </a:r>
          </a:p>
          <a:p>
            <a:endParaRPr lang="en-US" dirty="0"/>
          </a:p>
          <a:p>
            <a:r>
              <a:rPr lang="en-US" dirty="0"/>
              <a:t>On the near west side, distressed sales occur most often in Clark Fulton and Stockyards, and parts of Detroit </a:t>
            </a:r>
            <a:r>
              <a:rPr lang="en-US" dirty="0" err="1"/>
              <a:t>Shoreway</a:t>
            </a:r>
            <a:r>
              <a:rPr lang="en-US" dirty="0"/>
              <a:t>, </a:t>
            </a:r>
            <a:r>
              <a:rPr lang="en-US" dirty="0" err="1"/>
              <a:t>Cudell</a:t>
            </a:r>
            <a:r>
              <a:rPr lang="en-US" dirty="0"/>
              <a:t>, and West Boulevard</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19600" y="699584"/>
            <a:ext cx="6194706" cy="4786817"/>
          </a:xfrm>
        </p:spPr>
      </p:pic>
    </p:spTree>
    <p:extLst>
      <p:ext uri="{BB962C8B-B14F-4D97-AF65-F5344CB8AC3E}">
        <p14:creationId xmlns:p14="http://schemas.microsoft.com/office/powerpoint/2010/main" val="34500469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1" y="273050"/>
            <a:ext cx="3008313" cy="1555750"/>
          </a:xfrm>
        </p:spPr>
        <p:txBody>
          <a:bodyPr>
            <a:normAutofit fontScale="90000"/>
          </a:bodyPr>
          <a:lstStyle/>
          <a:p>
            <a:r>
              <a:rPr lang="en-US" dirty="0"/>
              <a:t>Buying distressed property isn’t inherently problematic, but rehab work needs to be done according to building codes</a:t>
            </a:r>
          </a:p>
        </p:txBody>
      </p:sp>
      <p:graphicFrame>
        <p:nvGraphicFramePr>
          <p:cNvPr id="5" name="Content Placeholder 4"/>
          <p:cNvGraphicFramePr>
            <a:graphicFrameLocks noGrp="1"/>
          </p:cNvGraphicFramePr>
          <p:nvPr>
            <p:ph idx="1"/>
          </p:nvPr>
        </p:nvGraphicFramePr>
        <p:xfrm>
          <a:off x="5105401" y="1676400"/>
          <a:ext cx="5416551" cy="3613148"/>
        </p:xfrm>
        <a:graphic>
          <a:graphicData uri="http://schemas.openxmlformats.org/drawingml/2006/table">
            <a:tbl>
              <a:tblPr firstRow="1" bandRow="1">
                <a:tableStyleId>{073A0DAA-6AF3-43AB-8588-CEC1D06C72B9}</a:tableStyleId>
              </a:tblPr>
              <a:tblGrid>
                <a:gridCol w="1805517">
                  <a:extLst>
                    <a:ext uri="{9D8B030D-6E8A-4147-A177-3AD203B41FA5}">
                      <a16:colId xmlns:a16="http://schemas.microsoft.com/office/drawing/2014/main" val="20000"/>
                    </a:ext>
                  </a:extLst>
                </a:gridCol>
                <a:gridCol w="1805517">
                  <a:extLst>
                    <a:ext uri="{9D8B030D-6E8A-4147-A177-3AD203B41FA5}">
                      <a16:colId xmlns:a16="http://schemas.microsoft.com/office/drawing/2014/main" val="20001"/>
                    </a:ext>
                  </a:extLst>
                </a:gridCol>
                <a:gridCol w="1805517">
                  <a:extLst>
                    <a:ext uri="{9D8B030D-6E8A-4147-A177-3AD203B41FA5}">
                      <a16:colId xmlns:a16="http://schemas.microsoft.com/office/drawing/2014/main" val="20002"/>
                    </a:ext>
                  </a:extLst>
                </a:gridCol>
              </a:tblGrid>
              <a:tr h="566160">
                <a:tc gridSpan="3">
                  <a:txBody>
                    <a:bodyPr/>
                    <a:lstStyle/>
                    <a:p>
                      <a:pPr algn="ctr" fontAlgn="b"/>
                      <a:r>
                        <a:rPr lang="en-US" sz="1100" u="none" strike="noStrike" dirty="0">
                          <a:effectLst/>
                        </a:rPr>
                        <a:t>1-3 Family Purchases 2018 &amp; 2019 with City of Cleveland Permit Data</a:t>
                      </a:r>
                      <a:endParaRPr lang="en-US" sz="1100" b="0" i="0" u="none" strike="noStrike" dirty="0">
                        <a:solidFill>
                          <a:srgbClr val="000000"/>
                        </a:solidFill>
                        <a:effectLst/>
                        <a:latin typeface="Calibri"/>
                      </a:endParaRPr>
                    </a:p>
                  </a:txBody>
                  <a:tcPr marL="9525" marR="9525" marT="9525"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82348">
                <a:tc>
                  <a:txBody>
                    <a:bodyPr/>
                    <a:lstStyle/>
                    <a:p>
                      <a:pPr algn="ctr" fontAlgn="b"/>
                      <a:r>
                        <a:rPr lang="en-US" sz="1100" u="none" strike="noStrike" dirty="0">
                          <a:effectLst/>
                        </a:rPr>
                        <a:t>Buyer</a:t>
                      </a:r>
                      <a:endParaRPr lang="en-US" sz="1100" b="0" i="0" u="none" strike="noStrike" dirty="0">
                        <a:solidFill>
                          <a:srgbClr val="000000"/>
                        </a:solidFill>
                        <a:effectLst/>
                        <a:latin typeface="Calibri"/>
                      </a:endParaRPr>
                    </a:p>
                  </a:txBody>
                  <a:tcPr marL="9525" marR="9525" marT="9525" marB="0" anchor="ctr"/>
                </a:tc>
                <a:tc>
                  <a:txBody>
                    <a:bodyPr/>
                    <a:lstStyle/>
                    <a:p>
                      <a:pPr algn="ctr" fontAlgn="b"/>
                      <a:r>
                        <a:rPr lang="en-US" sz="1100" u="none" strike="noStrike" dirty="0">
                          <a:effectLst/>
                        </a:rPr>
                        <a:t>% of Purchases with </a:t>
                      </a:r>
                      <a:r>
                        <a:rPr lang="en-US" sz="1100" i="1" u="sng" strike="noStrike" dirty="0">
                          <a:effectLst/>
                        </a:rPr>
                        <a:t>any</a:t>
                      </a:r>
                      <a:r>
                        <a:rPr lang="en-US" sz="1100" u="none" strike="noStrike" dirty="0">
                          <a:effectLst/>
                        </a:rPr>
                        <a:t> Construction Permit within 6 Months of Transaction Date</a:t>
                      </a:r>
                      <a:endParaRPr lang="en-US" sz="1100" b="0" i="0" u="none" strike="noStrike" dirty="0">
                        <a:solidFill>
                          <a:srgbClr val="000000"/>
                        </a:solidFill>
                        <a:effectLst/>
                        <a:latin typeface="Calibri"/>
                      </a:endParaRPr>
                    </a:p>
                  </a:txBody>
                  <a:tcPr marL="9525" marR="9525" marT="9525" marB="0" anchor="ctr"/>
                </a:tc>
                <a:tc>
                  <a:txBody>
                    <a:bodyPr/>
                    <a:lstStyle/>
                    <a:p>
                      <a:pPr algn="ctr" fontAlgn="b"/>
                      <a:r>
                        <a:rPr lang="en-US" sz="1100" u="none" strike="noStrike" dirty="0">
                          <a:effectLst/>
                        </a:rPr>
                        <a:t>% of Purchases with </a:t>
                      </a:r>
                      <a:r>
                        <a:rPr lang="en-US" sz="1100" i="1" u="sng" strike="noStrike" dirty="0">
                          <a:effectLst/>
                        </a:rPr>
                        <a:t>Building Permit</a:t>
                      </a:r>
                      <a:r>
                        <a:rPr lang="en-US" sz="1100" u="none" strike="noStrike" dirty="0">
                          <a:effectLst/>
                        </a:rPr>
                        <a:t> within 6 Months of Transaction Date</a:t>
                      </a:r>
                      <a:endParaRPr lang="en-US" sz="1100" b="0"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01"/>
                  </a:ext>
                </a:extLst>
              </a:tr>
              <a:tr h="566160">
                <a:tc>
                  <a:txBody>
                    <a:bodyPr/>
                    <a:lstStyle/>
                    <a:p>
                      <a:pPr algn="ctr" fontAlgn="b"/>
                      <a:r>
                        <a:rPr lang="en-US" sz="1100" u="none" strike="noStrike">
                          <a:effectLst/>
                        </a:rPr>
                        <a:t>Business East</a:t>
                      </a:r>
                      <a:endParaRPr lang="en-US" sz="1100" b="0" i="0" u="none" strike="noStrike">
                        <a:solidFill>
                          <a:srgbClr val="000000"/>
                        </a:solidFill>
                        <a:effectLst/>
                        <a:latin typeface="Calibri"/>
                      </a:endParaRPr>
                    </a:p>
                  </a:txBody>
                  <a:tcPr marL="9525" marR="9525" marT="9525" marB="0" anchor="ctr"/>
                </a:tc>
                <a:tc>
                  <a:txBody>
                    <a:bodyPr/>
                    <a:lstStyle/>
                    <a:p>
                      <a:pPr algn="ctr" fontAlgn="b"/>
                      <a:r>
                        <a:rPr lang="en-US" sz="1100" u="none" strike="noStrike" dirty="0">
                          <a:effectLst/>
                        </a:rPr>
                        <a:t>9.37%</a:t>
                      </a:r>
                      <a:endParaRPr lang="en-US" sz="1100" b="0" i="0" u="none" strike="noStrike" dirty="0">
                        <a:solidFill>
                          <a:srgbClr val="000000"/>
                        </a:solidFill>
                        <a:effectLst/>
                        <a:latin typeface="Calibri"/>
                      </a:endParaRPr>
                    </a:p>
                  </a:txBody>
                  <a:tcPr marL="9525" marR="9525" marT="9525" marB="0" anchor="ctr"/>
                </a:tc>
                <a:tc>
                  <a:txBody>
                    <a:bodyPr/>
                    <a:lstStyle/>
                    <a:p>
                      <a:pPr algn="ctr" fontAlgn="b"/>
                      <a:r>
                        <a:rPr lang="en-US" sz="1100" u="none" strike="noStrike" dirty="0">
                          <a:effectLst/>
                        </a:rPr>
                        <a:t>4.14%</a:t>
                      </a:r>
                      <a:endParaRPr lang="en-US" sz="1100" b="0"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02"/>
                  </a:ext>
                </a:extLst>
              </a:tr>
              <a:tr h="566160">
                <a:tc>
                  <a:txBody>
                    <a:bodyPr/>
                    <a:lstStyle/>
                    <a:p>
                      <a:pPr algn="ctr" fontAlgn="b"/>
                      <a:r>
                        <a:rPr lang="en-US" sz="1100" u="none" strike="noStrike">
                          <a:effectLst/>
                        </a:rPr>
                        <a:t>Individual East</a:t>
                      </a:r>
                      <a:endParaRPr lang="en-US" sz="1100" b="0" i="0" u="none" strike="noStrike">
                        <a:solidFill>
                          <a:srgbClr val="000000"/>
                        </a:solidFill>
                        <a:effectLst/>
                        <a:latin typeface="Calibri"/>
                      </a:endParaRPr>
                    </a:p>
                  </a:txBody>
                  <a:tcPr marL="9525" marR="9525" marT="9525" marB="0" anchor="ctr"/>
                </a:tc>
                <a:tc>
                  <a:txBody>
                    <a:bodyPr/>
                    <a:lstStyle/>
                    <a:p>
                      <a:pPr algn="ctr" fontAlgn="b"/>
                      <a:r>
                        <a:rPr lang="en-US" sz="1100" u="none" strike="noStrike" dirty="0">
                          <a:effectLst/>
                        </a:rPr>
                        <a:t>9.49%</a:t>
                      </a:r>
                      <a:endParaRPr lang="en-US" sz="1100" b="0" i="0" u="none" strike="noStrike" dirty="0">
                        <a:solidFill>
                          <a:srgbClr val="000000"/>
                        </a:solidFill>
                        <a:effectLst/>
                        <a:latin typeface="Calibri"/>
                      </a:endParaRPr>
                    </a:p>
                  </a:txBody>
                  <a:tcPr marL="9525" marR="9525" marT="9525" marB="0" anchor="ctr"/>
                </a:tc>
                <a:tc>
                  <a:txBody>
                    <a:bodyPr/>
                    <a:lstStyle/>
                    <a:p>
                      <a:pPr algn="ctr" fontAlgn="b"/>
                      <a:r>
                        <a:rPr lang="en-US" sz="1100" u="none" strike="noStrike">
                          <a:effectLst/>
                        </a:rPr>
                        <a:t>4.01%</a:t>
                      </a:r>
                      <a:endParaRPr lang="en-US" sz="1100" b="0" i="0" u="none" strike="noStrike">
                        <a:solidFill>
                          <a:srgbClr val="000000"/>
                        </a:solidFill>
                        <a:effectLst/>
                        <a:latin typeface="Calibri"/>
                      </a:endParaRPr>
                    </a:p>
                  </a:txBody>
                  <a:tcPr marL="9525" marR="9525" marT="9525" marB="0" anchor="ctr"/>
                </a:tc>
                <a:extLst>
                  <a:ext uri="{0D108BD9-81ED-4DB2-BD59-A6C34878D82A}">
                    <a16:rowId xmlns:a16="http://schemas.microsoft.com/office/drawing/2014/main" val="10003"/>
                  </a:ext>
                </a:extLst>
              </a:tr>
              <a:tr h="566160">
                <a:tc>
                  <a:txBody>
                    <a:bodyPr/>
                    <a:lstStyle/>
                    <a:p>
                      <a:pPr algn="ctr" fontAlgn="b"/>
                      <a:r>
                        <a:rPr lang="en-US" sz="1100" u="none" strike="noStrike" dirty="0">
                          <a:effectLst/>
                        </a:rPr>
                        <a:t>Business West</a:t>
                      </a:r>
                      <a:endParaRPr lang="en-US" sz="1100" b="0" i="0" u="none" strike="noStrike" dirty="0">
                        <a:solidFill>
                          <a:srgbClr val="000000"/>
                        </a:solidFill>
                        <a:effectLst/>
                        <a:latin typeface="Calibri"/>
                      </a:endParaRPr>
                    </a:p>
                  </a:txBody>
                  <a:tcPr marL="9525" marR="9525" marT="9525" marB="0" anchor="ctr"/>
                </a:tc>
                <a:tc>
                  <a:txBody>
                    <a:bodyPr/>
                    <a:lstStyle/>
                    <a:p>
                      <a:pPr algn="ctr" fontAlgn="b"/>
                      <a:r>
                        <a:rPr lang="en-US" sz="1100" u="none" strike="noStrike" dirty="0">
                          <a:effectLst/>
                        </a:rPr>
                        <a:t>12.17%</a:t>
                      </a:r>
                      <a:endParaRPr lang="en-US" sz="1100" b="0" i="0" u="none" strike="noStrike" dirty="0">
                        <a:solidFill>
                          <a:srgbClr val="000000"/>
                        </a:solidFill>
                        <a:effectLst/>
                        <a:latin typeface="Calibri"/>
                      </a:endParaRPr>
                    </a:p>
                  </a:txBody>
                  <a:tcPr marL="9525" marR="9525" marT="9525" marB="0" anchor="ctr"/>
                </a:tc>
                <a:tc>
                  <a:txBody>
                    <a:bodyPr/>
                    <a:lstStyle/>
                    <a:p>
                      <a:pPr algn="ctr" fontAlgn="b"/>
                      <a:r>
                        <a:rPr lang="en-US" sz="1100" u="none" strike="noStrike" dirty="0">
                          <a:effectLst/>
                        </a:rPr>
                        <a:t>7.97%</a:t>
                      </a:r>
                      <a:endParaRPr lang="en-US" sz="1100" b="0"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04"/>
                  </a:ext>
                </a:extLst>
              </a:tr>
              <a:tr h="566160">
                <a:tc>
                  <a:txBody>
                    <a:bodyPr/>
                    <a:lstStyle/>
                    <a:p>
                      <a:pPr algn="ctr" fontAlgn="b"/>
                      <a:r>
                        <a:rPr lang="en-US" sz="1100" u="none" strike="noStrike">
                          <a:effectLst/>
                        </a:rPr>
                        <a:t>Individual West</a:t>
                      </a:r>
                      <a:endParaRPr lang="en-US" sz="1100" b="0" i="0" u="none" strike="noStrike">
                        <a:solidFill>
                          <a:srgbClr val="000000"/>
                        </a:solidFill>
                        <a:effectLst/>
                        <a:latin typeface="Calibri"/>
                      </a:endParaRPr>
                    </a:p>
                  </a:txBody>
                  <a:tcPr marL="9525" marR="9525" marT="9525" marB="0" anchor="ctr"/>
                </a:tc>
                <a:tc>
                  <a:txBody>
                    <a:bodyPr/>
                    <a:lstStyle/>
                    <a:p>
                      <a:pPr algn="ctr" fontAlgn="b"/>
                      <a:r>
                        <a:rPr lang="en-US" sz="1100" u="none" strike="noStrike">
                          <a:effectLst/>
                        </a:rPr>
                        <a:t>9.12%</a:t>
                      </a:r>
                      <a:endParaRPr lang="en-US" sz="1100" b="0" i="0" u="none" strike="noStrike">
                        <a:solidFill>
                          <a:srgbClr val="000000"/>
                        </a:solidFill>
                        <a:effectLst/>
                        <a:latin typeface="Calibri"/>
                      </a:endParaRPr>
                    </a:p>
                  </a:txBody>
                  <a:tcPr marL="9525" marR="9525" marT="9525" marB="0" anchor="ctr"/>
                </a:tc>
                <a:tc>
                  <a:txBody>
                    <a:bodyPr/>
                    <a:lstStyle/>
                    <a:p>
                      <a:pPr algn="ctr" fontAlgn="b"/>
                      <a:r>
                        <a:rPr lang="en-US" sz="1100" u="none" strike="noStrike" dirty="0">
                          <a:effectLst/>
                        </a:rPr>
                        <a:t>5.82%</a:t>
                      </a:r>
                      <a:endParaRPr lang="en-US" sz="1100" b="0"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05"/>
                  </a:ext>
                </a:extLst>
              </a:tr>
            </a:tbl>
          </a:graphicData>
        </a:graphic>
      </p:graphicFrame>
      <p:sp>
        <p:nvSpPr>
          <p:cNvPr id="4" name="Text Placeholder 3"/>
          <p:cNvSpPr>
            <a:spLocks noGrp="1"/>
          </p:cNvSpPr>
          <p:nvPr>
            <p:ph type="body" sz="half" idx="2"/>
          </p:nvPr>
        </p:nvSpPr>
        <p:spPr>
          <a:xfrm>
            <a:off x="1981201" y="1905000"/>
            <a:ext cx="3008313" cy="4724400"/>
          </a:xfrm>
        </p:spPr>
        <p:txBody>
          <a:bodyPr>
            <a:normAutofit fontScale="85000" lnSpcReduction="20000"/>
          </a:bodyPr>
          <a:lstStyle/>
          <a:p>
            <a:r>
              <a:rPr lang="en-US" dirty="0"/>
              <a:t>Given the differences in property quality seen in previous slides, it might be expected that permits after purchase would be higher on the east side, but businesses on west side have highest rate of permits pulled</a:t>
            </a:r>
          </a:p>
          <a:p>
            <a:endParaRPr lang="en-US" dirty="0"/>
          </a:p>
          <a:p>
            <a:r>
              <a:rPr lang="en-US" dirty="0"/>
              <a:t>It is also concerning that individuals on the west side are pulling permits equal to east side businesses and individuals; individuals on west side were purchasing mostly A’s and B’s</a:t>
            </a:r>
          </a:p>
          <a:p>
            <a:endParaRPr lang="en-US" dirty="0"/>
          </a:p>
          <a:p>
            <a:r>
              <a:rPr lang="en-US" dirty="0"/>
              <a:t>Looking only at building permits and excluding mechanicals shows an even greater disparity in investment</a:t>
            </a:r>
          </a:p>
          <a:p>
            <a:endParaRPr lang="en-US" dirty="0"/>
          </a:p>
          <a:p>
            <a:r>
              <a:rPr lang="en-US" dirty="0"/>
              <a:t>West businesses pull permits almost 8% of the time after a purchase and east side businesses and individuals are in the low 4% range</a:t>
            </a:r>
          </a:p>
          <a:p>
            <a:endParaRPr lang="en-US" dirty="0"/>
          </a:p>
          <a:p>
            <a:r>
              <a:rPr lang="en-US" dirty="0"/>
              <a:t>Even individuals on the west side pull building permits at a higher rate than either east side group; 5.82% vs low 4%</a:t>
            </a:r>
          </a:p>
          <a:p>
            <a:endParaRPr lang="en-US" dirty="0"/>
          </a:p>
          <a:p>
            <a:r>
              <a:rPr lang="en-US" dirty="0"/>
              <a:t>Of the 491 purchases in 2018 &amp; 2019 with a recent board up, only 155 had a permit pulled after purchase, down to 99 when only looking a building permits</a:t>
            </a:r>
          </a:p>
        </p:txBody>
      </p:sp>
      <p:sp>
        <p:nvSpPr>
          <p:cNvPr id="3" name="Rectangle 2"/>
          <p:cNvSpPr/>
          <p:nvPr/>
        </p:nvSpPr>
        <p:spPr>
          <a:xfrm>
            <a:off x="7467600" y="3200400"/>
            <a:ext cx="609600" cy="1981200"/>
          </a:xfrm>
          <a:prstGeom prst="rect">
            <a:avLst/>
          </a:prstGeom>
          <a:solidFill>
            <a:srgbClr val="FF0000">
              <a:alpha val="2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7" name="Rectangle 6"/>
          <p:cNvSpPr/>
          <p:nvPr/>
        </p:nvSpPr>
        <p:spPr>
          <a:xfrm>
            <a:off x="9296400" y="3200400"/>
            <a:ext cx="609600" cy="1981200"/>
          </a:xfrm>
          <a:prstGeom prst="rect">
            <a:avLst/>
          </a:prstGeom>
          <a:solidFill>
            <a:srgbClr val="0070C0">
              <a:alpha val="25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8" name="Rectangle 7"/>
          <p:cNvSpPr/>
          <p:nvPr/>
        </p:nvSpPr>
        <p:spPr>
          <a:xfrm>
            <a:off x="1981200" y="1905000"/>
            <a:ext cx="2971800" cy="1828800"/>
          </a:xfrm>
          <a:prstGeom prst="rect">
            <a:avLst/>
          </a:prstGeom>
          <a:solidFill>
            <a:srgbClr val="FF0000">
              <a:alpha val="2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0" name="Rectangle 9"/>
          <p:cNvSpPr/>
          <p:nvPr/>
        </p:nvSpPr>
        <p:spPr>
          <a:xfrm>
            <a:off x="1981200" y="3733800"/>
            <a:ext cx="2971800" cy="2057400"/>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Tree>
    <p:extLst>
      <p:ext uri="{BB962C8B-B14F-4D97-AF65-F5344CB8AC3E}">
        <p14:creationId xmlns:p14="http://schemas.microsoft.com/office/powerpoint/2010/main" val="8981442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2018 &amp; 2019 Sales with Recent Permits</a:t>
            </a:r>
          </a:p>
        </p:txBody>
      </p:sp>
      <p:sp>
        <p:nvSpPr>
          <p:cNvPr id="3" name="Text Placeholder 2"/>
          <p:cNvSpPr>
            <a:spLocks noGrp="1"/>
          </p:cNvSpPr>
          <p:nvPr>
            <p:ph type="body" idx="1"/>
          </p:nvPr>
        </p:nvSpPr>
        <p:spPr>
          <a:xfrm>
            <a:off x="1981200" y="1447800"/>
            <a:ext cx="4040188" cy="838200"/>
          </a:xfrm>
        </p:spPr>
        <p:txBody>
          <a:bodyPr>
            <a:normAutofit fontScale="85000" lnSpcReduction="10000"/>
          </a:bodyPr>
          <a:lstStyle/>
          <a:p>
            <a:r>
              <a:rPr lang="en-US" dirty="0"/>
              <a:t>Construction permit activity is occurring more broadly across City</a:t>
            </a:r>
          </a:p>
        </p:txBody>
      </p:sp>
      <p:sp>
        <p:nvSpPr>
          <p:cNvPr id="5" name="Text Placeholder 4"/>
          <p:cNvSpPr>
            <a:spLocks noGrp="1"/>
          </p:cNvSpPr>
          <p:nvPr>
            <p:ph type="body" sz="quarter" idx="3"/>
          </p:nvPr>
        </p:nvSpPr>
        <p:spPr>
          <a:xfrm>
            <a:off x="6169026" y="1295400"/>
            <a:ext cx="4041775" cy="1066800"/>
          </a:xfrm>
        </p:spPr>
        <p:txBody>
          <a:bodyPr>
            <a:normAutofit fontScale="62500" lnSpcReduction="20000"/>
          </a:bodyPr>
          <a:lstStyle/>
          <a:p>
            <a:r>
              <a:rPr lang="en-US" dirty="0"/>
              <a:t>When mechanical permits are excluded, building permit activity is largely focused on the near west side, with smaller clusters in </a:t>
            </a:r>
            <a:r>
              <a:rPr lang="en-US" dirty="0" err="1"/>
              <a:t>Kamm’s</a:t>
            </a:r>
            <a:r>
              <a:rPr lang="en-US" dirty="0"/>
              <a:t>, Old Brooklyn, Lee Harvard, and a bit of activity in Glenville</a:t>
            </a:r>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582224" y="2589538"/>
            <a:ext cx="4439165" cy="3430263"/>
          </a:xfrm>
        </p:spPr>
      </p:pic>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6169026" y="2588924"/>
            <a:ext cx="4498975" cy="3476480"/>
          </a:xfrm>
        </p:spPr>
      </p:pic>
    </p:spTree>
    <p:extLst>
      <p:ext uri="{BB962C8B-B14F-4D97-AF65-F5344CB8AC3E}">
        <p14:creationId xmlns:p14="http://schemas.microsoft.com/office/powerpoint/2010/main" val="37006230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Conclusions from Quantitative Data</a:t>
            </a:r>
          </a:p>
        </p:txBody>
      </p:sp>
      <p:sp>
        <p:nvSpPr>
          <p:cNvPr id="3" name="Content Placeholder 2"/>
          <p:cNvSpPr>
            <a:spLocks noGrp="1"/>
          </p:cNvSpPr>
          <p:nvPr>
            <p:ph idx="1"/>
          </p:nvPr>
        </p:nvSpPr>
        <p:spPr>
          <a:xfrm>
            <a:off x="1981200" y="1600200"/>
            <a:ext cx="8229600" cy="4800600"/>
          </a:xfrm>
        </p:spPr>
        <p:txBody>
          <a:bodyPr>
            <a:normAutofit fontScale="55000" lnSpcReduction="20000"/>
          </a:bodyPr>
          <a:lstStyle/>
          <a:p>
            <a:r>
              <a:rPr lang="en-US" dirty="0"/>
              <a:t>Percentage of buyers of 1-3 family homes that are businesses increased substantially from 2004 to 2020</a:t>
            </a:r>
          </a:p>
          <a:p>
            <a:pPr lvl="1"/>
            <a:r>
              <a:rPr lang="en-US" dirty="0"/>
              <a:t>Submarkets most impacted are east side of Cleveland and east inner ring suburbs</a:t>
            </a:r>
          </a:p>
          <a:p>
            <a:r>
              <a:rPr lang="en-US" dirty="0"/>
              <a:t>Businesses tend to buy at the lower end of the market and individuals at the higher end</a:t>
            </a:r>
          </a:p>
          <a:p>
            <a:pPr lvl="1"/>
            <a:r>
              <a:rPr lang="en-US" dirty="0"/>
              <a:t>The exception here is the east side of Cleveland, based on price and quality data</a:t>
            </a:r>
          </a:p>
          <a:p>
            <a:r>
              <a:rPr lang="en-US" dirty="0"/>
              <a:t>East side of Cleveland housing prices have not recovered from foreclosure crisis and businesses and individuals are buying at similar price points and of similar quality</a:t>
            </a:r>
          </a:p>
          <a:p>
            <a:r>
              <a:rPr lang="en-US" dirty="0"/>
              <a:t>Distressed sales are occurring most often on the east side of Cleveland to businesses and individuals at generally the same rate</a:t>
            </a:r>
          </a:p>
          <a:p>
            <a:r>
              <a:rPr lang="en-US" dirty="0"/>
              <a:t>Does this indicate that many individual buyers on the east side of Cleveland are investors themselves? Are potential owner occupants able to get mortgages for low value purchases?</a:t>
            </a:r>
          </a:p>
          <a:p>
            <a:r>
              <a:rPr lang="en-US" dirty="0"/>
              <a:t>Construction permits are being issued throughout the City, but only on about 10% of sales</a:t>
            </a:r>
          </a:p>
          <a:p>
            <a:pPr lvl="1"/>
            <a:r>
              <a:rPr lang="en-US" dirty="0"/>
              <a:t>Building permits are more focused on the near west side with a few other clusters of activity</a:t>
            </a:r>
          </a:p>
          <a:p>
            <a:r>
              <a:rPr lang="en-US" dirty="0"/>
              <a:t>Businesses have registered their new purchases as rentals more often from 2017 to 2019, but the overall rate is only about 20% over the last 3 years</a:t>
            </a:r>
          </a:p>
          <a:p>
            <a:endParaRPr lang="en-US" dirty="0"/>
          </a:p>
          <a:p>
            <a:endParaRPr lang="en-US" dirty="0"/>
          </a:p>
        </p:txBody>
      </p:sp>
      <p:sp>
        <p:nvSpPr>
          <p:cNvPr id="4" name="Rectangle 3"/>
          <p:cNvSpPr/>
          <p:nvPr/>
        </p:nvSpPr>
        <p:spPr>
          <a:xfrm>
            <a:off x="1981200" y="3048000"/>
            <a:ext cx="7924800" cy="1879600"/>
          </a:xfrm>
          <a:prstGeom prst="rect">
            <a:avLst/>
          </a:prstGeom>
          <a:solidFill>
            <a:srgbClr val="0070C0">
              <a:alpha val="25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5" name="Oval 4"/>
          <p:cNvSpPr/>
          <p:nvPr/>
        </p:nvSpPr>
        <p:spPr>
          <a:xfrm>
            <a:off x="9601200" y="4927600"/>
            <a:ext cx="457200" cy="304800"/>
          </a:xfrm>
          <a:prstGeom prst="ellipse">
            <a:avLst/>
          </a:prstGeom>
          <a:solidFill>
            <a:srgbClr val="FF0000">
              <a:alpha val="2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6" name="Oval 5"/>
          <p:cNvSpPr/>
          <p:nvPr/>
        </p:nvSpPr>
        <p:spPr>
          <a:xfrm>
            <a:off x="6248400" y="5943600"/>
            <a:ext cx="533400" cy="228600"/>
          </a:xfrm>
          <a:prstGeom prst="ellipse">
            <a:avLst/>
          </a:prstGeom>
          <a:solidFill>
            <a:srgbClr val="00B050">
              <a:alpha val="25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Tree>
    <p:extLst>
      <p:ext uri="{BB962C8B-B14F-4D97-AF65-F5344CB8AC3E}">
        <p14:creationId xmlns:p14="http://schemas.microsoft.com/office/powerpoint/2010/main" val="6041940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Conclusions from Quantitative Data</a:t>
            </a:r>
          </a:p>
        </p:txBody>
      </p:sp>
      <p:sp>
        <p:nvSpPr>
          <p:cNvPr id="3" name="Content Placeholder 2"/>
          <p:cNvSpPr>
            <a:spLocks noGrp="1"/>
          </p:cNvSpPr>
          <p:nvPr>
            <p:ph idx="1"/>
          </p:nvPr>
        </p:nvSpPr>
        <p:spPr/>
        <p:txBody>
          <a:bodyPr>
            <a:normAutofit fontScale="92500"/>
          </a:bodyPr>
          <a:lstStyle/>
          <a:p>
            <a:r>
              <a:rPr lang="en-US" dirty="0"/>
              <a:t>Data points to three less than ideal </a:t>
            </a:r>
            <a:r>
              <a:rPr lang="en-US" b="1" i="1" dirty="0"/>
              <a:t>possible</a:t>
            </a:r>
            <a:r>
              <a:rPr lang="en-US" dirty="0"/>
              <a:t> scenarios</a:t>
            </a:r>
          </a:p>
          <a:p>
            <a:pPr lvl="1"/>
            <a:r>
              <a:rPr lang="en-US" dirty="0"/>
              <a:t>This is taking together price, quality, permit, and rental registration data</a:t>
            </a:r>
          </a:p>
          <a:p>
            <a:r>
              <a:rPr lang="en-US" dirty="0"/>
              <a:t>Businesses are speculating or otherwise holding property vacant without improving it through legal rehab</a:t>
            </a:r>
          </a:p>
          <a:p>
            <a:r>
              <a:rPr lang="en-US" dirty="0"/>
              <a:t>Businesses are renting property out without registering it, obscuring it from rental inspection process and near future lead registry</a:t>
            </a:r>
          </a:p>
          <a:p>
            <a:r>
              <a:rPr lang="en-US" dirty="0"/>
              <a:t>Businesses are renovating property without pulling permits, throwing into question quality of work</a:t>
            </a:r>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2320467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Qualitative data</a:t>
            </a:r>
          </a:p>
        </p:txBody>
      </p:sp>
      <p:sp>
        <p:nvSpPr>
          <p:cNvPr id="3" name="Text Placeholder 2"/>
          <p:cNvSpPr>
            <a:spLocks noGrp="1"/>
          </p:cNvSpPr>
          <p:nvPr>
            <p:ph type="body" idx="1"/>
          </p:nvPr>
        </p:nvSpPr>
        <p:spPr/>
        <p:txBody>
          <a:bodyPr/>
          <a:lstStyle/>
          <a:p>
            <a:r>
              <a:rPr lang="en-US" dirty="0"/>
              <a:t>In depth research by VAPAC investor working group on different types of investors</a:t>
            </a:r>
          </a:p>
        </p:txBody>
      </p:sp>
    </p:spTree>
    <p:extLst>
      <p:ext uri="{BB962C8B-B14F-4D97-AF65-F5344CB8AC3E}">
        <p14:creationId xmlns:p14="http://schemas.microsoft.com/office/powerpoint/2010/main" val="31572440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Investor Archetypes</a:t>
            </a:r>
          </a:p>
        </p:txBody>
      </p:sp>
      <p:sp>
        <p:nvSpPr>
          <p:cNvPr id="3" name="Content Placeholder 2"/>
          <p:cNvSpPr>
            <a:spLocks noGrp="1"/>
          </p:cNvSpPr>
          <p:nvPr>
            <p:ph idx="1"/>
          </p:nvPr>
        </p:nvSpPr>
        <p:spPr>
          <a:xfrm>
            <a:off x="1981200" y="1295400"/>
            <a:ext cx="8229600" cy="5334000"/>
          </a:xfrm>
        </p:spPr>
        <p:txBody>
          <a:bodyPr>
            <a:normAutofit fontScale="55000" lnSpcReduction="20000"/>
          </a:bodyPr>
          <a:lstStyle/>
          <a:p>
            <a:r>
              <a:rPr lang="en-US" dirty="0"/>
              <a:t>New investor tactics are always emerging based on housing market outcomes and policy responses. Below are three types of investors currently seen on a consistent basis in Cuyahoga County.</a:t>
            </a:r>
          </a:p>
          <a:p>
            <a:r>
              <a:rPr lang="en-US" dirty="0"/>
              <a:t>Bulk Property Manager</a:t>
            </a:r>
          </a:p>
          <a:p>
            <a:pPr lvl="1"/>
            <a:r>
              <a:rPr lang="en-US" dirty="0"/>
              <a:t>Owns few to no properties themselves</a:t>
            </a:r>
          </a:p>
          <a:p>
            <a:pPr lvl="1"/>
            <a:r>
              <a:rPr lang="en-US" dirty="0"/>
              <a:t>Brings in outside investors, often out of state</a:t>
            </a:r>
          </a:p>
          <a:p>
            <a:pPr lvl="1"/>
            <a:r>
              <a:rPr lang="en-US" dirty="0"/>
              <a:t>May have a contract with owner that in essence tilts towards evicting often</a:t>
            </a:r>
          </a:p>
          <a:p>
            <a:pPr lvl="1"/>
            <a:r>
              <a:rPr lang="en-US" dirty="0"/>
              <a:t>May dominate housing market in a neighborhood</a:t>
            </a:r>
          </a:p>
          <a:p>
            <a:pPr lvl="1"/>
            <a:r>
              <a:rPr lang="en-US" dirty="0"/>
              <a:t>They said, they said when it comes to repairs</a:t>
            </a:r>
          </a:p>
          <a:p>
            <a:r>
              <a:rPr lang="en-US" dirty="0"/>
              <a:t>Agent Web</a:t>
            </a:r>
          </a:p>
          <a:p>
            <a:pPr lvl="1"/>
            <a:r>
              <a:rPr lang="en-US" dirty="0"/>
              <a:t>Agent likely started as investor themselves</a:t>
            </a:r>
          </a:p>
          <a:p>
            <a:pPr lvl="2"/>
            <a:r>
              <a:rPr lang="en-US" dirty="0"/>
              <a:t>Now they may just do YouTube videos and real estate guru newsletters to attract clients</a:t>
            </a:r>
          </a:p>
          <a:p>
            <a:pPr lvl="1"/>
            <a:r>
              <a:rPr lang="en-US" dirty="0"/>
              <a:t>Can be something lost in translation for new investors agent brings to the market; When those investors have a failure, they need to attract new investors themselves</a:t>
            </a:r>
          </a:p>
          <a:p>
            <a:pPr lvl="1"/>
            <a:r>
              <a:rPr lang="en-US" dirty="0"/>
              <a:t>Worst properties end up cycling through to least prepared investors</a:t>
            </a:r>
          </a:p>
          <a:p>
            <a:pPr lvl="1"/>
            <a:r>
              <a:rPr lang="en-US" dirty="0"/>
              <a:t>Often ends up as something that looks like a pyramid scheme crossed with a game of telephone</a:t>
            </a:r>
          </a:p>
          <a:p>
            <a:r>
              <a:rPr lang="en-US" dirty="0"/>
              <a:t>Mom and Pop</a:t>
            </a:r>
          </a:p>
          <a:p>
            <a:pPr lvl="1"/>
            <a:r>
              <a:rPr lang="en-US" dirty="0"/>
              <a:t>Smaller inventory</a:t>
            </a:r>
          </a:p>
          <a:p>
            <a:pPr lvl="1"/>
            <a:r>
              <a:rPr lang="en-US" dirty="0"/>
              <a:t>Tend to be more willing to work with tenants and local officials</a:t>
            </a:r>
          </a:p>
          <a:p>
            <a:pPr lvl="1"/>
            <a:r>
              <a:rPr lang="en-US" dirty="0"/>
              <a:t>More vulnerable to market cycles, cash or access to credit for repairs may be lacking</a:t>
            </a:r>
          </a:p>
        </p:txBody>
      </p:sp>
    </p:spTree>
    <p:extLst>
      <p:ext uri="{BB962C8B-B14F-4D97-AF65-F5344CB8AC3E}">
        <p14:creationId xmlns:p14="http://schemas.microsoft.com/office/powerpoint/2010/main" val="21269260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Policy Recommendations</a:t>
            </a:r>
          </a:p>
        </p:txBody>
      </p:sp>
      <p:sp>
        <p:nvSpPr>
          <p:cNvPr id="3" name="Content Placeholder 2"/>
          <p:cNvSpPr>
            <a:spLocks noGrp="1"/>
          </p:cNvSpPr>
          <p:nvPr>
            <p:ph idx="1"/>
          </p:nvPr>
        </p:nvSpPr>
        <p:spPr>
          <a:xfrm>
            <a:off x="1981200" y="1219200"/>
            <a:ext cx="8229600" cy="5486400"/>
          </a:xfrm>
        </p:spPr>
        <p:txBody>
          <a:bodyPr>
            <a:normAutofit fontScale="55000" lnSpcReduction="20000"/>
          </a:bodyPr>
          <a:lstStyle/>
          <a:p>
            <a:r>
              <a:rPr lang="en-US" dirty="0"/>
              <a:t>Built by reviewing both quantitative and qualitative data</a:t>
            </a:r>
          </a:p>
          <a:p>
            <a:r>
              <a:rPr lang="en-US" dirty="0"/>
              <a:t>Many are being developed from this data but a few are presented here</a:t>
            </a:r>
          </a:p>
          <a:p>
            <a:r>
              <a:rPr lang="en-US" dirty="0"/>
              <a:t>Hold accountable every person or entity with a responsibility to maintain property</a:t>
            </a:r>
          </a:p>
          <a:p>
            <a:r>
              <a:rPr lang="en-US" dirty="0"/>
              <a:t>Transfer existing property maintenance violations to new owners</a:t>
            </a:r>
          </a:p>
          <a:p>
            <a:r>
              <a:rPr lang="en-US" dirty="0"/>
              <a:t>Require local agent-in-charge for non-local owners</a:t>
            </a:r>
          </a:p>
          <a:p>
            <a:r>
              <a:rPr lang="en-US" dirty="0"/>
              <a:t>Make better use of the ability to use both criminal and civil proceedings for code compliance</a:t>
            </a:r>
          </a:p>
          <a:p>
            <a:r>
              <a:rPr lang="en-US" dirty="0"/>
              <a:t>Enhance enforcement of rental registration ordinances</a:t>
            </a:r>
          </a:p>
          <a:p>
            <a:r>
              <a:rPr lang="en-US" dirty="0"/>
              <a:t>Require interior/exterior inspection including assessing lead hazards every 3 years</a:t>
            </a:r>
          </a:p>
          <a:p>
            <a:r>
              <a:rPr lang="en-US" dirty="0"/>
              <a:t>Make repair capital accessible to mom-and-pop landlords through loan loss reserve fund</a:t>
            </a:r>
          </a:p>
          <a:p>
            <a:r>
              <a:rPr lang="en-US" dirty="0"/>
              <a:t>Require enhanced buyer information for online Sheriff Sales and the naming of a local agent-in-charge</a:t>
            </a:r>
          </a:p>
          <a:p>
            <a:r>
              <a:rPr lang="en-US" dirty="0"/>
              <a:t>Create targeted down payment assistance program to spur homeownership in areas with high business activity</a:t>
            </a:r>
          </a:p>
          <a:p>
            <a:r>
              <a:rPr lang="en-US" dirty="0"/>
              <a:t>Explore the creation of a county level housing court, similar to Franklin County’s Environmental Court</a:t>
            </a:r>
          </a:p>
          <a:p>
            <a:r>
              <a:rPr lang="en-US" dirty="0"/>
              <a:t>Establish a county housing trust fund with a dedicated funding source</a:t>
            </a:r>
          </a:p>
          <a:p>
            <a:r>
              <a:rPr lang="en-US" dirty="0"/>
              <a:t>Commit to funding for remaining demolition need</a:t>
            </a:r>
          </a:p>
        </p:txBody>
      </p:sp>
    </p:spTree>
    <p:extLst>
      <p:ext uri="{BB962C8B-B14F-4D97-AF65-F5344CB8AC3E}">
        <p14:creationId xmlns:p14="http://schemas.microsoft.com/office/powerpoint/2010/main" val="11568904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965431" y="629268"/>
            <a:ext cx="6586491" cy="1286160"/>
          </a:xfrm>
        </p:spPr>
        <p:txBody>
          <a:bodyPr vert="horz" lIns="91440" tIns="45720" rIns="91440" bIns="45720" rtlCol="0" anchor="b">
            <a:normAutofit/>
            <a:scene3d>
              <a:camera prst="orthographicFront"/>
              <a:lightRig rig="soft" dir="t"/>
            </a:scene3d>
            <a:sp3d prstMaterial="softEdge">
              <a:bevelT w="25400" h="25400"/>
            </a:sp3d>
          </a:bodyPr>
          <a:lstStyle/>
          <a:p>
            <a:r>
              <a:rPr lang="en-US" sz="4100" dirty="0">
                <a:solidFill>
                  <a:srgbClr val="EC8620"/>
                </a:solidFill>
              </a:rPr>
              <a:t>Middle Neighborhoods Are Faltering In Their Sustainability</a:t>
            </a:r>
          </a:p>
        </p:txBody>
      </p:sp>
      <p:sp>
        <p:nvSpPr>
          <p:cNvPr id="5" name="Content Placeholder 4"/>
          <p:cNvSpPr>
            <a:spLocks noGrp="1"/>
          </p:cNvSpPr>
          <p:nvPr>
            <p:ph sz="half" idx="2"/>
          </p:nvPr>
        </p:nvSpPr>
        <p:spPr>
          <a:xfrm>
            <a:off x="4965432" y="1915428"/>
            <a:ext cx="7226568" cy="4543193"/>
          </a:xfrm>
        </p:spPr>
        <p:txBody>
          <a:bodyPr vert="horz" lIns="91440" tIns="45720" rIns="91440" bIns="45720" rtlCol="0">
            <a:noAutofit/>
          </a:bodyPr>
          <a:lstStyle/>
          <a:p>
            <a:pPr lvl="0"/>
            <a:r>
              <a:rPr lang="en-US" sz="2200" dirty="0">
                <a:latin typeface="Calibri" panose="020F0502020204030204" pitchFamily="34" charset="0"/>
                <a:cs typeface="Calibri" panose="020F0502020204030204" pitchFamily="34" charset="0"/>
              </a:rPr>
              <a:t>Ability to </a:t>
            </a:r>
            <a:r>
              <a:rPr lang="en-US" sz="2200" b="1" i="1" dirty="0">
                <a:latin typeface="Calibri" panose="020F0502020204030204" pitchFamily="34" charset="0"/>
                <a:cs typeface="Calibri" panose="020F0502020204030204" pitchFamily="34" charset="0"/>
              </a:rPr>
              <a:t>reliably attract replacement owner occupants </a:t>
            </a:r>
            <a:r>
              <a:rPr lang="en-US" sz="2200" dirty="0">
                <a:latin typeface="Calibri" panose="020F0502020204030204" pitchFamily="34" charset="0"/>
                <a:cs typeface="Calibri" panose="020F0502020204030204" pitchFamily="34" charset="0"/>
              </a:rPr>
              <a:t>and other neighborhood-friendly buyers.</a:t>
            </a:r>
          </a:p>
          <a:p>
            <a:pPr>
              <a:spcBef>
                <a:spcPts val="0"/>
              </a:spcBef>
              <a:spcAft>
                <a:spcPts val="600"/>
              </a:spcAft>
              <a:defRPr sz="3000">
                <a:solidFill>
                  <a:srgbClr val="595457"/>
                </a:solidFill>
                <a:latin typeface="Montserrat Light"/>
                <a:ea typeface="Montserrat Light"/>
                <a:cs typeface="Montserrat Light"/>
                <a:sym typeface="Montserrat Light"/>
              </a:defRPr>
            </a:pPr>
            <a:endParaRPr lang="en-US" sz="2200" dirty="0">
              <a:latin typeface="Calibri" panose="020F0502020204030204" pitchFamily="34" charset="0"/>
              <a:cs typeface="Calibri" panose="020F0502020204030204" pitchFamily="34" charset="0"/>
            </a:endParaRPr>
          </a:p>
          <a:p>
            <a:pPr lvl="0"/>
            <a:r>
              <a:rPr lang="en-US" sz="2200" dirty="0">
                <a:latin typeface="Calibri" panose="020F0502020204030204" pitchFamily="34" charset="0"/>
                <a:cs typeface="Calibri" panose="020F0502020204030204" pitchFamily="34" charset="0"/>
              </a:rPr>
              <a:t>Ability to </a:t>
            </a:r>
            <a:r>
              <a:rPr lang="en-US" sz="2200" b="1" i="1" dirty="0">
                <a:latin typeface="Calibri" panose="020F0502020204030204" pitchFamily="34" charset="0"/>
                <a:cs typeface="Calibri" panose="020F0502020204030204" pitchFamily="34" charset="0"/>
              </a:rPr>
              <a:t>generate home values that support quality maintenance</a:t>
            </a:r>
            <a:r>
              <a:rPr lang="en-US" sz="2200" dirty="0">
                <a:latin typeface="Calibri" panose="020F0502020204030204" pitchFamily="34" charset="0"/>
                <a:cs typeface="Calibri" panose="020F0502020204030204" pitchFamily="34" charset="0"/>
              </a:rPr>
              <a:t>, repairs and updates without appraisal gaps.</a:t>
            </a:r>
          </a:p>
          <a:p>
            <a:pPr lvl="0"/>
            <a:endParaRPr lang="en-US" sz="2200" dirty="0">
              <a:latin typeface="Calibri" panose="020F0502020204030204" pitchFamily="34" charset="0"/>
              <a:cs typeface="Calibri" panose="020F0502020204030204" pitchFamily="34" charset="0"/>
            </a:endParaRPr>
          </a:p>
          <a:p>
            <a:pPr lvl="0"/>
            <a:r>
              <a:rPr lang="en-US" sz="2200" dirty="0">
                <a:latin typeface="Calibri" panose="020F0502020204030204" pitchFamily="34" charset="0"/>
                <a:cs typeface="Calibri" panose="020F0502020204030204" pitchFamily="34" charset="0"/>
              </a:rPr>
              <a:t>Ability to </a:t>
            </a:r>
            <a:r>
              <a:rPr lang="en-US" sz="2200" b="1" i="1" dirty="0">
                <a:latin typeface="Calibri" panose="020F0502020204030204" pitchFamily="34" charset="0"/>
                <a:cs typeface="Calibri" panose="020F0502020204030204" pitchFamily="34" charset="0"/>
              </a:rPr>
              <a:t>repel irresponsible investors</a:t>
            </a:r>
            <a:r>
              <a:rPr lang="en-US" sz="2200" dirty="0">
                <a:latin typeface="Calibri" panose="020F0502020204030204" pitchFamily="34" charset="0"/>
                <a:cs typeface="Calibri" panose="020F0502020204030204" pitchFamily="34" charset="0"/>
              </a:rPr>
              <a:t>.</a:t>
            </a:r>
          </a:p>
          <a:p>
            <a:pPr lvl="0"/>
            <a:endParaRPr lang="en-US" sz="2200" dirty="0">
              <a:latin typeface="Calibri" panose="020F0502020204030204" pitchFamily="34" charset="0"/>
              <a:cs typeface="Calibri" panose="020F0502020204030204" pitchFamily="34" charset="0"/>
            </a:endParaRPr>
          </a:p>
          <a:p>
            <a:pPr lvl="0"/>
            <a:r>
              <a:rPr lang="en-US" sz="2200" dirty="0">
                <a:latin typeface="Calibri" panose="020F0502020204030204" pitchFamily="34" charset="0"/>
                <a:cs typeface="Calibri" panose="020F0502020204030204" pitchFamily="34" charset="0"/>
              </a:rPr>
              <a:t>Ability to </a:t>
            </a:r>
            <a:r>
              <a:rPr lang="en-US" sz="2200" b="1" i="1" dirty="0">
                <a:latin typeface="Calibri" panose="020F0502020204030204" pitchFamily="34" charset="0"/>
                <a:cs typeface="Calibri" panose="020F0502020204030204" pitchFamily="34" charset="0"/>
              </a:rPr>
              <a:t>maintain engaged residents taking stewardship </a:t>
            </a:r>
            <a:r>
              <a:rPr lang="en-US" sz="2200" dirty="0">
                <a:latin typeface="Calibri" panose="020F0502020204030204" pitchFamily="34" charset="0"/>
                <a:cs typeface="Calibri" panose="020F0502020204030204" pitchFamily="34" charset="0"/>
              </a:rPr>
              <a:t>of the neighborhood.</a:t>
            </a:r>
          </a:p>
          <a:p>
            <a:pPr lvl="0"/>
            <a:endParaRPr lang="en-US" sz="2200" dirty="0">
              <a:latin typeface="Calibri" panose="020F0502020204030204" pitchFamily="34" charset="0"/>
              <a:cs typeface="Calibri" panose="020F0502020204030204" pitchFamily="34" charset="0"/>
            </a:endParaRPr>
          </a:p>
          <a:p>
            <a:pPr lvl="0"/>
            <a:r>
              <a:rPr lang="en-US" sz="2200" dirty="0">
                <a:latin typeface="Calibri" panose="020F0502020204030204" pitchFamily="34" charset="0"/>
                <a:cs typeface="Calibri" panose="020F0502020204030204" pitchFamily="34" charset="0"/>
              </a:rPr>
              <a:t>Ability to </a:t>
            </a:r>
            <a:r>
              <a:rPr lang="en-US" sz="2200" b="1" i="1" dirty="0">
                <a:latin typeface="Calibri" panose="020F0502020204030204" pitchFamily="34" charset="0"/>
                <a:cs typeface="Calibri" panose="020F0502020204030204" pitchFamily="34" charset="0"/>
              </a:rPr>
              <a:t>deliver home equity to owners and revenue to municipal government.</a:t>
            </a:r>
          </a:p>
          <a:p>
            <a:pPr>
              <a:spcBef>
                <a:spcPts val="0"/>
              </a:spcBef>
              <a:spcAft>
                <a:spcPts val="600"/>
              </a:spcAft>
              <a:defRPr sz="3000">
                <a:solidFill>
                  <a:srgbClr val="595457"/>
                </a:solidFill>
                <a:latin typeface="Montserrat Light"/>
                <a:ea typeface="Montserrat Light"/>
                <a:cs typeface="Montserrat Light"/>
                <a:sym typeface="Montserrat Light"/>
              </a:defRPr>
            </a:pPr>
            <a:endParaRPr lang="en-US" sz="2200" dirty="0">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4841095" cy="6858000"/>
          </a:xfrm>
          <a:prstGeom prst="rect">
            <a:avLst/>
          </a:prstGeom>
        </p:spPr>
      </p:pic>
    </p:spTree>
    <p:extLst>
      <p:ext uri="{BB962C8B-B14F-4D97-AF65-F5344CB8AC3E}">
        <p14:creationId xmlns:p14="http://schemas.microsoft.com/office/powerpoint/2010/main" val="23271961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61947" y="-98132"/>
            <a:ext cx="12444871" cy="7000240"/>
          </a:xfrm>
          <a:prstGeom prst="rect">
            <a:avLst/>
          </a:prstGeom>
        </p:spPr>
      </p:pic>
      <p:pic>
        <p:nvPicPr>
          <p:cNvPr id="6" name="Picture 5"/>
          <p:cNvPicPr>
            <a:picLocks noChangeAspect="1"/>
          </p:cNvPicPr>
          <p:nvPr/>
        </p:nvPicPr>
        <p:blipFill>
          <a:blip r:embed="rId4"/>
          <a:stretch>
            <a:fillRect/>
          </a:stretch>
        </p:blipFill>
        <p:spPr>
          <a:xfrm>
            <a:off x="-5740119" y="-1642099"/>
            <a:ext cx="7217966" cy="4256505"/>
          </a:xfrm>
          <a:prstGeom prst="rect">
            <a:avLst/>
          </a:prstGeom>
        </p:spPr>
      </p:pic>
      <p:pic>
        <p:nvPicPr>
          <p:cNvPr id="7" name="Picture 6"/>
          <p:cNvPicPr>
            <a:picLocks noChangeAspect="1"/>
          </p:cNvPicPr>
          <p:nvPr/>
        </p:nvPicPr>
        <p:blipFill>
          <a:blip r:embed="rId5"/>
          <a:stretch>
            <a:fillRect/>
          </a:stretch>
        </p:blipFill>
        <p:spPr>
          <a:xfrm>
            <a:off x="7562158" y="6004744"/>
            <a:ext cx="8527501" cy="5028751"/>
          </a:xfrm>
          <a:prstGeom prst="rect">
            <a:avLst/>
          </a:prstGeom>
        </p:spPr>
      </p:pic>
      <p:pic>
        <p:nvPicPr>
          <p:cNvPr id="9" name="Picture 8"/>
          <p:cNvPicPr>
            <a:picLocks noChangeAspect="1"/>
          </p:cNvPicPr>
          <p:nvPr/>
        </p:nvPicPr>
        <p:blipFill>
          <a:blip r:embed="rId6"/>
          <a:stretch>
            <a:fillRect/>
          </a:stretch>
        </p:blipFill>
        <p:spPr>
          <a:xfrm>
            <a:off x="-2100524" y="5569178"/>
            <a:ext cx="2486250" cy="1473750"/>
          </a:xfrm>
          <a:prstGeom prst="rect">
            <a:avLst/>
          </a:prstGeom>
        </p:spPr>
      </p:pic>
      <p:pic>
        <p:nvPicPr>
          <p:cNvPr id="12" name="Picture 11"/>
          <p:cNvPicPr>
            <a:picLocks noChangeAspect="1"/>
          </p:cNvPicPr>
          <p:nvPr/>
        </p:nvPicPr>
        <p:blipFill>
          <a:blip r:embed="rId7"/>
          <a:stretch>
            <a:fillRect/>
          </a:stretch>
        </p:blipFill>
        <p:spPr>
          <a:xfrm>
            <a:off x="11902108" y="5118807"/>
            <a:ext cx="2812500" cy="1665000"/>
          </a:xfrm>
          <a:prstGeom prst="rect">
            <a:avLst/>
          </a:prstGeom>
        </p:spPr>
      </p:pic>
      <p:pic>
        <p:nvPicPr>
          <p:cNvPr id="13" name="Picture 12"/>
          <p:cNvPicPr>
            <a:picLocks noChangeAspect="1"/>
          </p:cNvPicPr>
          <p:nvPr/>
        </p:nvPicPr>
        <p:blipFill>
          <a:blip r:embed="rId7"/>
          <a:stretch>
            <a:fillRect/>
          </a:stretch>
        </p:blipFill>
        <p:spPr>
          <a:xfrm>
            <a:off x="185897" y="-1259347"/>
            <a:ext cx="2812500" cy="1665000"/>
          </a:xfrm>
          <a:prstGeom prst="rect">
            <a:avLst/>
          </a:prstGeom>
        </p:spPr>
      </p:pic>
      <p:pic>
        <p:nvPicPr>
          <p:cNvPr id="15" name="Picture 14"/>
          <p:cNvPicPr>
            <a:picLocks noChangeAspect="1"/>
          </p:cNvPicPr>
          <p:nvPr/>
        </p:nvPicPr>
        <p:blipFill>
          <a:blip r:embed="rId4"/>
          <a:stretch>
            <a:fillRect/>
          </a:stretch>
        </p:blipFill>
        <p:spPr>
          <a:xfrm>
            <a:off x="-1318665" y="6356760"/>
            <a:ext cx="3535783" cy="2085086"/>
          </a:xfrm>
          <a:prstGeom prst="rect">
            <a:avLst/>
          </a:prstGeom>
        </p:spPr>
      </p:pic>
      <p:pic>
        <p:nvPicPr>
          <p:cNvPr id="16" name="Picture 15"/>
          <p:cNvPicPr>
            <a:picLocks noChangeAspect="1"/>
          </p:cNvPicPr>
          <p:nvPr/>
        </p:nvPicPr>
        <p:blipFill>
          <a:blip r:embed="rId7"/>
          <a:stretch>
            <a:fillRect/>
          </a:stretch>
        </p:blipFill>
        <p:spPr>
          <a:xfrm>
            <a:off x="9122579" y="-2023335"/>
            <a:ext cx="5375306" cy="3182181"/>
          </a:xfrm>
          <a:prstGeom prst="rect">
            <a:avLst/>
          </a:prstGeom>
        </p:spPr>
      </p:pic>
      <p:pic>
        <p:nvPicPr>
          <p:cNvPr id="17" name="Picture 16"/>
          <p:cNvPicPr>
            <a:picLocks noChangeAspect="1"/>
          </p:cNvPicPr>
          <p:nvPr/>
        </p:nvPicPr>
        <p:blipFill>
          <a:blip r:embed="rId6"/>
          <a:stretch>
            <a:fillRect/>
          </a:stretch>
        </p:blipFill>
        <p:spPr>
          <a:xfrm>
            <a:off x="11914808" y="464159"/>
            <a:ext cx="2486250" cy="1473750"/>
          </a:xfrm>
          <a:prstGeom prst="rect">
            <a:avLst/>
          </a:prstGeom>
        </p:spPr>
      </p:pic>
      <p:sp>
        <p:nvSpPr>
          <p:cNvPr id="18" name="TextBox 17"/>
          <p:cNvSpPr txBox="1"/>
          <p:nvPr/>
        </p:nvSpPr>
        <p:spPr>
          <a:xfrm>
            <a:off x="236996" y="518848"/>
            <a:ext cx="11465135"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Trebuchet MS" panose="020B0603020202020204"/>
                <a:ea typeface="+mn-ea"/>
                <a:cs typeface="+mn-cs"/>
              </a:rPr>
              <a:t>The Impact of Bulk Buyers 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Trebuchet MS" panose="020B0603020202020204"/>
                <a:ea typeface="+mn-ea"/>
                <a:cs typeface="+mn-cs"/>
              </a:rPr>
              <a:t>Neighborhoods &amp; Families</a:t>
            </a:r>
            <a:endParaRPr kumimoji="0" lang="en-US" sz="6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9" name="Picture 18">
            <a:extLst>
              <a:ext uri="{FF2B5EF4-FFF2-40B4-BE49-F238E27FC236}">
                <a16:creationId xmlns:a16="http://schemas.microsoft.com/office/drawing/2014/main" id="{3DDDE0BF-076A-4116-9E8E-A12CB5DA51CA}"/>
              </a:ext>
            </a:extLst>
          </p:cNvPr>
          <p:cNvPicPr>
            <a:picLocks noChangeAspect="1"/>
          </p:cNvPicPr>
          <p:nvPr/>
        </p:nvPicPr>
        <p:blipFill>
          <a:blip r:embed="rId8"/>
          <a:stretch>
            <a:fillRect/>
          </a:stretch>
        </p:blipFill>
        <p:spPr>
          <a:xfrm>
            <a:off x="3325498" y="2546133"/>
            <a:ext cx="4400063" cy="2593098"/>
          </a:xfrm>
          <a:prstGeom prst="rect">
            <a:avLst/>
          </a:prstGeom>
        </p:spPr>
      </p:pic>
      <p:sp>
        <p:nvSpPr>
          <p:cNvPr id="2" name="Rectangle 1">
            <a:extLst>
              <a:ext uri="{FF2B5EF4-FFF2-40B4-BE49-F238E27FC236}">
                <a16:creationId xmlns:a16="http://schemas.microsoft.com/office/drawing/2014/main" id="{80D1FBB1-2382-4681-B3E7-794F66D66734}"/>
              </a:ext>
            </a:extLst>
          </p:cNvPr>
          <p:cNvSpPr/>
          <p:nvPr/>
        </p:nvSpPr>
        <p:spPr>
          <a:xfrm>
            <a:off x="322106" y="5378387"/>
            <a:ext cx="10363630" cy="89255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rebuchet MS" panose="020B0603020202020204"/>
                <a:ea typeface="+mn-ea"/>
                <a:cs typeface="+mn-cs"/>
              </a:rPr>
              <a:t>Institutional and Foreign Investors in Middle Neighborhoods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rPr>
              <a:t>November 16, 2021</a:t>
            </a:r>
          </a:p>
        </p:txBody>
      </p:sp>
    </p:spTree>
    <p:extLst>
      <p:ext uri="{BB962C8B-B14F-4D97-AF65-F5344CB8AC3E}">
        <p14:creationId xmlns:p14="http://schemas.microsoft.com/office/powerpoint/2010/main" val="30943992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27797" y="-13070"/>
            <a:ext cx="12444871" cy="7000240"/>
          </a:xfrm>
          <a:prstGeom prst="rect">
            <a:avLst/>
          </a:prstGeom>
        </p:spPr>
      </p:pic>
      <p:pic>
        <p:nvPicPr>
          <p:cNvPr id="6" name="Picture 5"/>
          <p:cNvPicPr>
            <a:picLocks noChangeAspect="1"/>
          </p:cNvPicPr>
          <p:nvPr/>
        </p:nvPicPr>
        <p:blipFill>
          <a:blip r:embed="rId4"/>
          <a:stretch>
            <a:fillRect/>
          </a:stretch>
        </p:blipFill>
        <p:spPr>
          <a:xfrm>
            <a:off x="-5819259" y="-1637870"/>
            <a:ext cx="7217966" cy="4256505"/>
          </a:xfrm>
          <a:prstGeom prst="rect">
            <a:avLst/>
          </a:prstGeom>
        </p:spPr>
      </p:pic>
      <p:pic>
        <p:nvPicPr>
          <p:cNvPr id="7" name="Picture 6"/>
          <p:cNvPicPr>
            <a:picLocks noChangeAspect="1"/>
          </p:cNvPicPr>
          <p:nvPr/>
        </p:nvPicPr>
        <p:blipFill>
          <a:blip r:embed="rId5"/>
          <a:stretch>
            <a:fillRect/>
          </a:stretch>
        </p:blipFill>
        <p:spPr>
          <a:xfrm>
            <a:off x="7562158" y="6004744"/>
            <a:ext cx="8527501" cy="5028751"/>
          </a:xfrm>
          <a:prstGeom prst="rect">
            <a:avLst/>
          </a:prstGeom>
        </p:spPr>
      </p:pic>
      <p:pic>
        <p:nvPicPr>
          <p:cNvPr id="9" name="Picture 8"/>
          <p:cNvPicPr>
            <a:picLocks noChangeAspect="1"/>
          </p:cNvPicPr>
          <p:nvPr/>
        </p:nvPicPr>
        <p:blipFill>
          <a:blip r:embed="rId6"/>
          <a:stretch>
            <a:fillRect/>
          </a:stretch>
        </p:blipFill>
        <p:spPr>
          <a:xfrm>
            <a:off x="-2100524" y="5569178"/>
            <a:ext cx="2486250" cy="1473750"/>
          </a:xfrm>
          <a:prstGeom prst="rect">
            <a:avLst/>
          </a:prstGeom>
        </p:spPr>
      </p:pic>
      <p:pic>
        <p:nvPicPr>
          <p:cNvPr id="12" name="Picture 11"/>
          <p:cNvPicPr>
            <a:picLocks noChangeAspect="1"/>
          </p:cNvPicPr>
          <p:nvPr/>
        </p:nvPicPr>
        <p:blipFill>
          <a:blip r:embed="rId7"/>
          <a:stretch>
            <a:fillRect/>
          </a:stretch>
        </p:blipFill>
        <p:spPr>
          <a:xfrm>
            <a:off x="11902108" y="5118807"/>
            <a:ext cx="2812500" cy="1665000"/>
          </a:xfrm>
          <a:prstGeom prst="rect">
            <a:avLst/>
          </a:prstGeom>
        </p:spPr>
      </p:pic>
      <p:pic>
        <p:nvPicPr>
          <p:cNvPr id="13" name="Picture 12"/>
          <p:cNvPicPr>
            <a:picLocks noChangeAspect="1"/>
          </p:cNvPicPr>
          <p:nvPr/>
        </p:nvPicPr>
        <p:blipFill>
          <a:blip r:embed="rId7"/>
          <a:stretch>
            <a:fillRect/>
          </a:stretch>
        </p:blipFill>
        <p:spPr>
          <a:xfrm>
            <a:off x="185897" y="-1259347"/>
            <a:ext cx="2812500" cy="1665000"/>
          </a:xfrm>
          <a:prstGeom prst="rect">
            <a:avLst/>
          </a:prstGeom>
        </p:spPr>
      </p:pic>
      <p:pic>
        <p:nvPicPr>
          <p:cNvPr id="15" name="Picture 14"/>
          <p:cNvPicPr>
            <a:picLocks noChangeAspect="1"/>
          </p:cNvPicPr>
          <p:nvPr/>
        </p:nvPicPr>
        <p:blipFill>
          <a:blip r:embed="rId4"/>
          <a:stretch>
            <a:fillRect/>
          </a:stretch>
        </p:blipFill>
        <p:spPr>
          <a:xfrm>
            <a:off x="-1318665" y="6356760"/>
            <a:ext cx="3535783" cy="2085086"/>
          </a:xfrm>
          <a:prstGeom prst="rect">
            <a:avLst/>
          </a:prstGeom>
        </p:spPr>
      </p:pic>
      <p:pic>
        <p:nvPicPr>
          <p:cNvPr id="16" name="Picture 15"/>
          <p:cNvPicPr>
            <a:picLocks noChangeAspect="1"/>
          </p:cNvPicPr>
          <p:nvPr/>
        </p:nvPicPr>
        <p:blipFill>
          <a:blip r:embed="rId7"/>
          <a:stretch>
            <a:fillRect/>
          </a:stretch>
        </p:blipFill>
        <p:spPr>
          <a:xfrm>
            <a:off x="9122579" y="-2023335"/>
            <a:ext cx="5375306" cy="3182181"/>
          </a:xfrm>
          <a:prstGeom prst="rect">
            <a:avLst/>
          </a:prstGeom>
        </p:spPr>
      </p:pic>
      <p:pic>
        <p:nvPicPr>
          <p:cNvPr id="17" name="Picture 16"/>
          <p:cNvPicPr>
            <a:picLocks noChangeAspect="1"/>
          </p:cNvPicPr>
          <p:nvPr/>
        </p:nvPicPr>
        <p:blipFill>
          <a:blip r:embed="rId6"/>
          <a:stretch>
            <a:fillRect/>
          </a:stretch>
        </p:blipFill>
        <p:spPr>
          <a:xfrm>
            <a:off x="11914808" y="464159"/>
            <a:ext cx="2486250" cy="1473750"/>
          </a:xfrm>
          <a:prstGeom prst="rect">
            <a:avLst/>
          </a:prstGeom>
        </p:spPr>
      </p:pic>
      <p:sp>
        <p:nvSpPr>
          <p:cNvPr id="19" name="Content Placeholder 2"/>
          <p:cNvSpPr txBox="1">
            <a:spLocks/>
          </p:cNvSpPr>
          <p:nvPr/>
        </p:nvSpPr>
        <p:spPr>
          <a:xfrm>
            <a:off x="337750" y="1010194"/>
            <a:ext cx="11401403" cy="516676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0" name="Title 1">
            <a:extLst>
              <a:ext uri="{FF2B5EF4-FFF2-40B4-BE49-F238E27FC236}">
                <a16:creationId xmlns:a16="http://schemas.microsoft.com/office/drawing/2014/main" id="{E8AE27F9-0F59-4084-80E2-DB8916A30583}"/>
              </a:ext>
            </a:extLst>
          </p:cNvPr>
          <p:cNvSpPr txBox="1">
            <a:spLocks/>
          </p:cNvSpPr>
          <p:nvPr/>
        </p:nvSpPr>
        <p:spPr>
          <a:xfrm>
            <a:off x="736839" y="-72975"/>
            <a:ext cx="10515600" cy="85432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rebuchet MS" panose="020B0603020202020204"/>
                <a:ea typeface="+mj-ea"/>
                <a:cs typeface="+mj-cs"/>
              </a:rPr>
              <a:t>Old Brooklyn Basics</a:t>
            </a:r>
          </a:p>
        </p:txBody>
      </p:sp>
      <p:sp>
        <p:nvSpPr>
          <p:cNvPr id="2" name="Rectangle 1">
            <a:extLst>
              <a:ext uri="{FF2B5EF4-FFF2-40B4-BE49-F238E27FC236}">
                <a16:creationId xmlns:a16="http://schemas.microsoft.com/office/drawing/2014/main" id="{85EC6CD3-C3EA-4587-A12B-B027BEB6DAD3}"/>
              </a:ext>
            </a:extLst>
          </p:cNvPr>
          <p:cNvSpPr/>
          <p:nvPr/>
        </p:nvSpPr>
        <p:spPr>
          <a:xfrm>
            <a:off x="87828" y="1337744"/>
            <a:ext cx="6965060" cy="4298613"/>
          </a:xfrm>
          <a:prstGeom prst="rect">
            <a:avLst/>
          </a:prstGeom>
        </p:spPr>
        <p:txBody>
          <a:bodyPr wrap="square">
            <a:spAutoFit/>
          </a:bodyPr>
          <a:lstStyle/>
          <a:p>
            <a:pPr marL="342900" marR="0" lvl="0" indent="-342900" algn="l" defTabSz="4572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rPr>
              <a:t>Old Brooklyn is the largest neighborhood in Cleveland at approx. 6 sq. mi. and home to 35,000 residents.</a:t>
            </a:r>
          </a:p>
          <a:p>
            <a:pPr marL="342900" marR="0" lvl="0" indent="-342900" algn="l" defTabSz="4572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rPr>
              <a:t>Fastest growing Latinx and African American populations in Cleveland.</a:t>
            </a:r>
          </a:p>
          <a:p>
            <a:pPr marL="342900" marR="0" lvl="0" indent="-342900" algn="l" defTabSz="4572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rPr>
              <a:t>Middle neighborhood:</a:t>
            </a:r>
          </a:p>
          <a:p>
            <a:pPr marL="800100" marR="0" lvl="1" indent="-342900" algn="l" defTabSz="4572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rPr>
              <a:t>Never bottomed out so not many demos (also not many big redevelopment opportunities).</a:t>
            </a:r>
          </a:p>
          <a:p>
            <a:pPr marL="800100" marR="0" lvl="1" indent="-342900" algn="l" defTabSz="4572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rPr>
              <a:t>Currently stable, but at risk of becoming </a:t>
            </a:r>
            <a:r>
              <a:rPr kumimoji="0" lang="en-US" sz="2400" b="0" i="0" u="none" strike="noStrike" kern="1200" cap="none" spc="0" normalizeH="0" baseline="0" noProof="0" dirty="0" err="1">
                <a:ln>
                  <a:noFill/>
                </a:ln>
                <a:solidFill>
                  <a:prstClr val="white"/>
                </a:solidFill>
                <a:effectLst/>
                <a:uLnTx/>
                <a:uFillTx/>
                <a:latin typeface="Trebuchet MS" panose="020B0603020202020204"/>
                <a:ea typeface="+mn-ea"/>
                <a:cs typeface="+mn-cs"/>
              </a:rPr>
              <a:t>destablilized</a:t>
            </a:r>
            <a:r>
              <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rPr>
              <a:t>.</a:t>
            </a:r>
          </a:p>
        </p:txBody>
      </p:sp>
      <p:pic>
        <p:nvPicPr>
          <p:cNvPr id="5" name="Picture 4">
            <a:extLst>
              <a:ext uri="{FF2B5EF4-FFF2-40B4-BE49-F238E27FC236}">
                <a16:creationId xmlns:a16="http://schemas.microsoft.com/office/drawing/2014/main" id="{8C9ABEDE-6AE5-4451-B6D1-82403FB2EEE1}"/>
              </a:ext>
            </a:extLst>
          </p:cNvPr>
          <p:cNvPicPr>
            <a:picLocks noChangeAspect="1"/>
          </p:cNvPicPr>
          <p:nvPr/>
        </p:nvPicPr>
        <p:blipFill rotWithShape="1">
          <a:blip r:embed="rId8">
            <a:extLst>
              <a:ext uri="{28A0092B-C50C-407E-A947-70E740481C1C}">
                <a14:useLocalDpi xmlns:a14="http://schemas.microsoft.com/office/drawing/2010/main" val="0"/>
              </a:ext>
            </a:extLst>
          </a:blip>
          <a:srcRect l="18362" r="18649" b="12211"/>
          <a:stretch/>
        </p:blipFill>
        <p:spPr>
          <a:xfrm>
            <a:off x="7140715" y="802444"/>
            <a:ext cx="4113874" cy="5582267"/>
          </a:xfrm>
          <a:prstGeom prst="rect">
            <a:avLst/>
          </a:prstGeom>
        </p:spPr>
      </p:pic>
    </p:spTree>
    <p:extLst>
      <p:ext uri="{BB962C8B-B14F-4D97-AF65-F5344CB8AC3E}">
        <p14:creationId xmlns:p14="http://schemas.microsoft.com/office/powerpoint/2010/main" val="35876632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 y="-98132"/>
            <a:ext cx="12444871" cy="7000240"/>
          </a:xfrm>
          <a:prstGeom prst="rect">
            <a:avLst/>
          </a:prstGeom>
        </p:spPr>
      </p:pic>
      <p:pic>
        <p:nvPicPr>
          <p:cNvPr id="6" name="Picture 5"/>
          <p:cNvPicPr>
            <a:picLocks noChangeAspect="1"/>
          </p:cNvPicPr>
          <p:nvPr/>
        </p:nvPicPr>
        <p:blipFill>
          <a:blip r:embed="rId4"/>
          <a:stretch>
            <a:fillRect/>
          </a:stretch>
        </p:blipFill>
        <p:spPr>
          <a:xfrm>
            <a:off x="-5740119" y="-1642099"/>
            <a:ext cx="7217966" cy="4256505"/>
          </a:xfrm>
          <a:prstGeom prst="rect">
            <a:avLst/>
          </a:prstGeom>
        </p:spPr>
      </p:pic>
      <p:pic>
        <p:nvPicPr>
          <p:cNvPr id="7" name="Picture 6"/>
          <p:cNvPicPr>
            <a:picLocks noChangeAspect="1"/>
          </p:cNvPicPr>
          <p:nvPr/>
        </p:nvPicPr>
        <p:blipFill>
          <a:blip r:embed="rId5"/>
          <a:stretch>
            <a:fillRect/>
          </a:stretch>
        </p:blipFill>
        <p:spPr>
          <a:xfrm>
            <a:off x="7562158" y="6004744"/>
            <a:ext cx="8527501" cy="5028751"/>
          </a:xfrm>
          <a:prstGeom prst="rect">
            <a:avLst/>
          </a:prstGeom>
        </p:spPr>
      </p:pic>
      <p:pic>
        <p:nvPicPr>
          <p:cNvPr id="9" name="Picture 8"/>
          <p:cNvPicPr>
            <a:picLocks noChangeAspect="1"/>
          </p:cNvPicPr>
          <p:nvPr/>
        </p:nvPicPr>
        <p:blipFill>
          <a:blip r:embed="rId6"/>
          <a:stretch>
            <a:fillRect/>
          </a:stretch>
        </p:blipFill>
        <p:spPr>
          <a:xfrm>
            <a:off x="-2100524" y="5569178"/>
            <a:ext cx="2486250" cy="1473750"/>
          </a:xfrm>
          <a:prstGeom prst="rect">
            <a:avLst/>
          </a:prstGeom>
        </p:spPr>
      </p:pic>
      <p:pic>
        <p:nvPicPr>
          <p:cNvPr id="12" name="Picture 11"/>
          <p:cNvPicPr>
            <a:picLocks noChangeAspect="1"/>
          </p:cNvPicPr>
          <p:nvPr/>
        </p:nvPicPr>
        <p:blipFill>
          <a:blip r:embed="rId7"/>
          <a:stretch>
            <a:fillRect/>
          </a:stretch>
        </p:blipFill>
        <p:spPr>
          <a:xfrm>
            <a:off x="11902108" y="5118807"/>
            <a:ext cx="2812500" cy="1665000"/>
          </a:xfrm>
          <a:prstGeom prst="rect">
            <a:avLst/>
          </a:prstGeom>
        </p:spPr>
      </p:pic>
      <p:pic>
        <p:nvPicPr>
          <p:cNvPr id="13" name="Picture 12"/>
          <p:cNvPicPr>
            <a:picLocks noChangeAspect="1"/>
          </p:cNvPicPr>
          <p:nvPr/>
        </p:nvPicPr>
        <p:blipFill>
          <a:blip r:embed="rId7"/>
          <a:stretch>
            <a:fillRect/>
          </a:stretch>
        </p:blipFill>
        <p:spPr>
          <a:xfrm>
            <a:off x="185897" y="-1259347"/>
            <a:ext cx="2812500" cy="1665000"/>
          </a:xfrm>
          <a:prstGeom prst="rect">
            <a:avLst/>
          </a:prstGeom>
        </p:spPr>
      </p:pic>
      <p:pic>
        <p:nvPicPr>
          <p:cNvPr id="15" name="Picture 14"/>
          <p:cNvPicPr>
            <a:picLocks noChangeAspect="1"/>
          </p:cNvPicPr>
          <p:nvPr/>
        </p:nvPicPr>
        <p:blipFill>
          <a:blip r:embed="rId4"/>
          <a:stretch>
            <a:fillRect/>
          </a:stretch>
        </p:blipFill>
        <p:spPr>
          <a:xfrm>
            <a:off x="-1318665" y="6356760"/>
            <a:ext cx="3535783" cy="2085086"/>
          </a:xfrm>
          <a:prstGeom prst="rect">
            <a:avLst/>
          </a:prstGeom>
        </p:spPr>
      </p:pic>
      <p:pic>
        <p:nvPicPr>
          <p:cNvPr id="16" name="Picture 15"/>
          <p:cNvPicPr>
            <a:picLocks noChangeAspect="1"/>
          </p:cNvPicPr>
          <p:nvPr/>
        </p:nvPicPr>
        <p:blipFill>
          <a:blip r:embed="rId7"/>
          <a:stretch>
            <a:fillRect/>
          </a:stretch>
        </p:blipFill>
        <p:spPr>
          <a:xfrm>
            <a:off x="9122579" y="-2023335"/>
            <a:ext cx="5375306" cy="3182181"/>
          </a:xfrm>
          <a:prstGeom prst="rect">
            <a:avLst/>
          </a:prstGeom>
        </p:spPr>
      </p:pic>
      <p:pic>
        <p:nvPicPr>
          <p:cNvPr id="17" name="Picture 16"/>
          <p:cNvPicPr>
            <a:picLocks noChangeAspect="1"/>
          </p:cNvPicPr>
          <p:nvPr/>
        </p:nvPicPr>
        <p:blipFill>
          <a:blip r:embed="rId6"/>
          <a:stretch>
            <a:fillRect/>
          </a:stretch>
        </p:blipFill>
        <p:spPr>
          <a:xfrm>
            <a:off x="11914808" y="464159"/>
            <a:ext cx="2486250" cy="1473750"/>
          </a:xfrm>
          <a:prstGeom prst="rect">
            <a:avLst/>
          </a:prstGeom>
        </p:spPr>
      </p:pic>
      <p:sp>
        <p:nvSpPr>
          <p:cNvPr id="19" name="Content Placeholder 2"/>
          <p:cNvSpPr txBox="1">
            <a:spLocks/>
          </p:cNvSpPr>
          <p:nvPr/>
        </p:nvSpPr>
        <p:spPr>
          <a:xfrm>
            <a:off x="337750" y="1010194"/>
            <a:ext cx="11401403" cy="516676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0" name="Title 1">
            <a:extLst>
              <a:ext uri="{FF2B5EF4-FFF2-40B4-BE49-F238E27FC236}">
                <a16:creationId xmlns:a16="http://schemas.microsoft.com/office/drawing/2014/main" id="{E8AE27F9-0F59-4084-80E2-DB8916A30583}"/>
              </a:ext>
            </a:extLst>
          </p:cNvPr>
          <p:cNvSpPr txBox="1">
            <a:spLocks/>
          </p:cNvSpPr>
          <p:nvPr/>
        </p:nvSpPr>
        <p:spPr>
          <a:xfrm>
            <a:off x="829699" y="-55737"/>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rebuchet MS" panose="020B0603020202020204"/>
                <a:ea typeface="+mj-ea"/>
                <a:cs typeface="+mj-cs"/>
              </a:rPr>
              <a:t>Real Estate Management &amp;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rebuchet MS" panose="020B0603020202020204"/>
                <a:ea typeface="+mj-ea"/>
                <a:cs typeface="+mj-cs"/>
              </a:rPr>
              <a:t>Brokerage Firms </a:t>
            </a:r>
          </a:p>
        </p:txBody>
      </p:sp>
      <p:sp>
        <p:nvSpPr>
          <p:cNvPr id="2" name="Rectangle 1">
            <a:extLst>
              <a:ext uri="{FF2B5EF4-FFF2-40B4-BE49-F238E27FC236}">
                <a16:creationId xmlns:a16="http://schemas.microsoft.com/office/drawing/2014/main" id="{85EC6CD3-C3EA-4587-A12B-B027BEB6DAD3}"/>
              </a:ext>
            </a:extLst>
          </p:cNvPr>
          <p:cNvSpPr/>
          <p:nvPr/>
        </p:nvSpPr>
        <p:spPr>
          <a:xfrm>
            <a:off x="955235" y="1246319"/>
            <a:ext cx="9125314" cy="5632311"/>
          </a:xfrm>
          <a:prstGeom prst="rect">
            <a:avLst/>
          </a:prstGeom>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rPr>
              <a:t>Most aggressive players in Greater Cleveland’s Middle Neighborhoods are Property Management &amp; Brokerage Firms.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rPr>
              <a:t>Will not permit entry to a listed house unless they receive and accept an offer.</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rPr>
              <a:t>How they make their money?</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rPr>
              <a:t>Buyer pays them to rehab property (they offer various levels of work)</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rPr>
              <a:t>Buyer pays them to manage property</a:t>
            </a:r>
            <a:br>
              <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rPr>
            </a:br>
            <a:endPar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rPr>
              <a:t>Effects of these practices</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rPr>
              <a:t>Many clients of theirs wind up being out of state investors</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rPr>
              <a:t>They appeal to new or incompetent investors by pandering to their lack of knowledge and experience</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rPr>
              <a:t>Its hard to track down their physical impact as they do not hold the properties</a:t>
            </a:r>
          </a:p>
        </p:txBody>
      </p:sp>
    </p:spTree>
    <p:extLst>
      <p:ext uri="{BB962C8B-B14F-4D97-AF65-F5344CB8AC3E}">
        <p14:creationId xmlns:p14="http://schemas.microsoft.com/office/powerpoint/2010/main" val="17612375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1810" y="-111479"/>
            <a:ext cx="12444871" cy="7000240"/>
          </a:xfrm>
          <a:prstGeom prst="rect">
            <a:avLst/>
          </a:prstGeom>
        </p:spPr>
      </p:pic>
      <p:pic>
        <p:nvPicPr>
          <p:cNvPr id="6" name="Picture 5"/>
          <p:cNvPicPr>
            <a:picLocks noChangeAspect="1"/>
          </p:cNvPicPr>
          <p:nvPr/>
        </p:nvPicPr>
        <p:blipFill>
          <a:blip r:embed="rId4"/>
          <a:stretch>
            <a:fillRect/>
          </a:stretch>
        </p:blipFill>
        <p:spPr>
          <a:xfrm>
            <a:off x="-5740119" y="-1642099"/>
            <a:ext cx="7217966" cy="4256505"/>
          </a:xfrm>
          <a:prstGeom prst="rect">
            <a:avLst/>
          </a:prstGeom>
        </p:spPr>
      </p:pic>
      <p:pic>
        <p:nvPicPr>
          <p:cNvPr id="7" name="Picture 6"/>
          <p:cNvPicPr>
            <a:picLocks noChangeAspect="1"/>
          </p:cNvPicPr>
          <p:nvPr/>
        </p:nvPicPr>
        <p:blipFill>
          <a:blip r:embed="rId5"/>
          <a:stretch>
            <a:fillRect/>
          </a:stretch>
        </p:blipFill>
        <p:spPr>
          <a:xfrm>
            <a:off x="7562158" y="6004744"/>
            <a:ext cx="8527501" cy="5028751"/>
          </a:xfrm>
          <a:prstGeom prst="rect">
            <a:avLst/>
          </a:prstGeom>
        </p:spPr>
      </p:pic>
      <p:pic>
        <p:nvPicPr>
          <p:cNvPr id="9" name="Picture 8"/>
          <p:cNvPicPr>
            <a:picLocks noChangeAspect="1"/>
          </p:cNvPicPr>
          <p:nvPr/>
        </p:nvPicPr>
        <p:blipFill>
          <a:blip r:embed="rId6"/>
          <a:stretch>
            <a:fillRect/>
          </a:stretch>
        </p:blipFill>
        <p:spPr>
          <a:xfrm>
            <a:off x="-2100524" y="5569178"/>
            <a:ext cx="2486250" cy="1473750"/>
          </a:xfrm>
          <a:prstGeom prst="rect">
            <a:avLst/>
          </a:prstGeom>
        </p:spPr>
      </p:pic>
      <p:pic>
        <p:nvPicPr>
          <p:cNvPr id="12" name="Picture 11"/>
          <p:cNvPicPr>
            <a:picLocks noChangeAspect="1"/>
          </p:cNvPicPr>
          <p:nvPr/>
        </p:nvPicPr>
        <p:blipFill>
          <a:blip r:embed="rId7"/>
          <a:stretch>
            <a:fillRect/>
          </a:stretch>
        </p:blipFill>
        <p:spPr>
          <a:xfrm>
            <a:off x="11902108" y="5118807"/>
            <a:ext cx="2812500" cy="1665000"/>
          </a:xfrm>
          <a:prstGeom prst="rect">
            <a:avLst/>
          </a:prstGeom>
        </p:spPr>
      </p:pic>
      <p:pic>
        <p:nvPicPr>
          <p:cNvPr id="13" name="Picture 12"/>
          <p:cNvPicPr>
            <a:picLocks noChangeAspect="1"/>
          </p:cNvPicPr>
          <p:nvPr/>
        </p:nvPicPr>
        <p:blipFill>
          <a:blip r:embed="rId7"/>
          <a:stretch>
            <a:fillRect/>
          </a:stretch>
        </p:blipFill>
        <p:spPr>
          <a:xfrm>
            <a:off x="185897" y="-1259347"/>
            <a:ext cx="2812500" cy="1665000"/>
          </a:xfrm>
          <a:prstGeom prst="rect">
            <a:avLst/>
          </a:prstGeom>
        </p:spPr>
      </p:pic>
      <p:pic>
        <p:nvPicPr>
          <p:cNvPr id="15" name="Picture 14"/>
          <p:cNvPicPr>
            <a:picLocks noChangeAspect="1"/>
          </p:cNvPicPr>
          <p:nvPr/>
        </p:nvPicPr>
        <p:blipFill>
          <a:blip r:embed="rId4"/>
          <a:stretch>
            <a:fillRect/>
          </a:stretch>
        </p:blipFill>
        <p:spPr>
          <a:xfrm>
            <a:off x="-1318665" y="6356760"/>
            <a:ext cx="3535783" cy="2085086"/>
          </a:xfrm>
          <a:prstGeom prst="rect">
            <a:avLst/>
          </a:prstGeom>
        </p:spPr>
      </p:pic>
      <p:pic>
        <p:nvPicPr>
          <p:cNvPr id="16" name="Picture 15"/>
          <p:cNvPicPr>
            <a:picLocks noChangeAspect="1"/>
          </p:cNvPicPr>
          <p:nvPr/>
        </p:nvPicPr>
        <p:blipFill>
          <a:blip r:embed="rId7"/>
          <a:stretch>
            <a:fillRect/>
          </a:stretch>
        </p:blipFill>
        <p:spPr>
          <a:xfrm>
            <a:off x="9122579" y="-2023335"/>
            <a:ext cx="5375306" cy="3182181"/>
          </a:xfrm>
          <a:prstGeom prst="rect">
            <a:avLst/>
          </a:prstGeom>
        </p:spPr>
      </p:pic>
      <p:pic>
        <p:nvPicPr>
          <p:cNvPr id="17" name="Picture 16"/>
          <p:cNvPicPr>
            <a:picLocks noChangeAspect="1"/>
          </p:cNvPicPr>
          <p:nvPr/>
        </p:nvPicPr>
        <p:blipFill>
          <a:blip r:embed="rId6"/>
          <a:stretch>
            <a:fillRect/>
          </a:stretch>
        </p:blipFill>
        <p:spPr>
          <a:xfrm>
            <a:off x="11914808" y="464159"/>
            <a:ext cx="2486250" cy="1473750"/>
          </a:xfrm>
          <a:prstGeom prst="rect">
            <a:avLst/>
          </a:prstGeom>
        </p:spPr>
      </p:pic>
      <p:sp>
        <p:nvSpPr>
          <p:cNvPr id="19" name="Content Placeholder 2"/>
          <p:cNvSpPr txBox="1">
            <a:spLocks/>
          </p:cNvSpPr>
          <p:nvPr/>
        </p:nvSpPr>
        <p:spPr>
          <a:xfrm>
            <a:off x="337750" y="1010194"/>
            <a:ext cx="11401403" cy="516676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0" name="Title 1">
            <a:extLst>
              <a:ext uri="{FF2B5EF4-FFF2-40B4-BE49-F238E27FC236}">
                <a16:creationId xmlns:a16="http://schemas.microsoft.com/office/drawing/2014/main" id="{E8AE27F9-0F59-4084-80E2-DB8916A30583}"/>
              </a:ext>
            </a:extLst>
          </p:cNvPr>
          <p:cNvSpPr txBox="1">
            <a:spLocks/>
          </p:cNvSpPr>
          <p:nvPr/>
        </p:nvSpPr>
        <p:spPr>
          <a:xfrm>
            <a:off x="838200" y="-62336"/>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rebuchet MS" panose="020B0603020202020204"/>
                <a:ea typeface="+mj-ea"/>
                <a:cs typeface="+mj-cs"/>
              </a:rPr>
              <a:t>What types of homes are targeted by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rebuchet MS" panose="020B0603020202020204"/>
                <a:ea typeface="+mj-ea"/>
                <a:cs typeface="+mj-cs"/>
              </a:rPr>
              <a:t>investors and management/brokers?</a:t>
            </a:r>
          </a:p>
        </p:txBody>
      </p:sp>
      <p:pic>
        <p:nvPicPr>
          <p:cNvPr id="14" name="Picture 13">
            <a:extLst>
              <a:ext uri="{FF2B5EF4-FFF2-40B4-BE49-F238E27FC236}">
                <a16:creationId xmlns:a16="http://schemas.microsoft.com/office/drawing/2014/main" id="{6E82B932-C2CE-4B49-8505-41BE3BDAA71F}"/>
              </a:ext>
            </a:extLst>
          </p:cNvPr>
          <p:cNvPicPr>
            <a:picLocks noChangeAspect="1"/>
          </p:cNvPicPr>
          <p:nvPr/>
        </p:nvPicPr>
        <p:blipFill>
          <a:blip r:embed="rId8"/>
          <a:stretch>
            <a:fillRect/>
          </a:stretch>
        </p:blipFill>
        <p:spPr>
          <a:xfrm>
            <a:off x="741373" y="1246668"/>
            <a:ext cx="5254740" cy="4930295"/>
          </a:xfrm>
          <a:prstGeom prst="rect">
            <a:avLst/>
          </a:prstGeom>
        </p:spPr>
      </p:pic>
      <p:sp>
        <p:nvSpPr>
          <p:cNvPr id="3" name="Rectangle 2">
            <a:extLst>
              <a:ext uri="{FF2B5EF4-FFF2-40B4-BE49-F238E27FC236}">
                <a16:creationId xmlns:a16="http://schemas.microsoft.com/office/drawing/2014/main" id="{31522046-6EC3-4E35-85B4-9FFD09E02632}"/>
              </a:ext>
            </a:extLst>
          </p:cNvPr>
          <p:cNvSpPr/>
          <p:nvPr/>
        </p:nvSpPr>
        <p:spPr>
          <a:xfrm>
            <a:off x="863455" y="6368375"/>
            <a:ext cx="9734621"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rPr>
              <a:t>Source:  </a:t>
            </a:r>
            <a:r>
              <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hlinkClick r:id="rId9">
                  <a:extLst>
                    <a:ext uri="{A12FA001-AC4F-418D-AE19-62706E023703}">
                      <ahyp:hlinkClr xmlns:ahyp="http://schemas.microsoft.com/office/drawing/2018/hyperlinkcolor" val="tx"/>
                    </a:ext>
                  </a:extLst>
                </a:hlinkClick>
              </a:rPr>
              <a:t>https://www.biggerpockets.com/member-blogs/4704/42419-cleveland-neighborhood-grades</a:t>
            </a: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8" name="TextBox 7">
            <a:extLst>
              <a:ext uri="{FF2B5EF4-FFF2-40B4-BE49-F238E27FC236}">
                <a16:creationId xmlns:a16="http://schemas.microsoft.com/office/drawing/2014/main" id="{F5108D47-040F-43CA-A148-BE71535288A5}"/>
              </a:ext>
            </a:extLst>
          </p:cNvPr>
          <p:cNvSpPr txBox="1"/>
          <p:nvPr/>
        </p:nvSpPr>
        <p:spPr>
          <a:xfrm flipH="1">
            <a:off x="6351760" y="2542450"/>
            <a:ext cx="5840240" cy="2677656"/>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rPr>
              <a:t>Mid range prices between $60K-$120K.</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rPr>
              <a:t>Stable, middle neighborhoods like Old Brooklyn and many first ring suburbs, where they can charge rents $800-$1000 mo.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5734387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71120"/>
            <a:ext cx="12444871" cy="7000240"/>
          </a:xfrm>
          <a:prstGeom prst="rect">
            <a:avLst/>
          </a:prstGeom>
        </p:spPr>
      </p:pic>
      <p:pic>
        <p:nvPicPr>
          <p:cNvPr id="6" name="Picture 5"/>
          <p:cNvPicPr>
            <a:picLocks noChangeAspect="1"/>
          </p:cNvPicPr>
          <p:nvPr/>
        </p:nvPicPr>
        <p:blipFill>
          <a:blip r:embed="rId4"/>
          <a:stretch>
            <a:fillRect/>
          </a:stretch>
        </p:blipFill>
        <p:spPr>
          <a:xfrm>
            <a:off x="-5740119" y="-1642099"/>
            <a:ext cx="7217966" cy="4256505"/>
          </a:xfrm>
          <a:prstGeom prst="rect">
            <a:avLst/>
          </a:prstGeom>
        </p:spPr>
      </p:pic>
      <p:pic>
        <p:nvPicPr>
          <p:cNvPr id="7" name="Picture 6"/>
          <p:cNvPicPr>
            <a:picLocks noChangeAspect="1"/>
          </p:cNvPicPr>
          <p:nvPr/>
        </p:nvPicPr>
        <p:blipFill>
          <a:blip r:embed="rId5"/>
          <a:stretch>
            <a:fillRect/>
          </a:stretch>
        </p:blipFill>
        <p:spPr>
          <a:xfrm>
            <a:off x="7562158" y="6004744"/>
            <a:ext cx="8527501" cy="5028751"/>
          </a:xfrm>
          <a:prstGeom prst="rect">
            <a:avLst/>
          </a:prstGeom>
        </p:spPr>
      </p:pic>
      <p:pic>
        <p:nvPicPr>
          <p:cNvPr id="9" name="Picture 8"/>
          <p:cNvPicPr>
            <a:picLocks noChangeAspect="1"/>
          </p:cNvPicPr>
          <p:nvPr/>
        </p:nvPicPr>
        <p:blipFill>
          <a:blip r:embed="rId6"/>
          <a:stretch>
            <a:fillRect/>
          </a:stretch>
        </p:blipFill>
        <p:spPr>
          <a:xfrm>
            <a:off x="-2100524" y="5569178"/>
            <a:ext cx="2486250" cy="1473750"/>
          </a:xfrm>
          <a:prstGeom prst="rect">
            <a:avLst/>
          </a:prstGeom>
        </p:spPr>
      </p:pic>
      <p:pic>
        <p:nvPicPr>
          <p:cNvPr id="12" name="Picture 11"/>
          <p:cNvPicPr>
            <a:picLocks noChangeAspect="1"/>
          </p:cNvPicPr>
          <p:nvPr/>
        </p:nvPicPr>
        <p:blipFill>
          <a:blip r:embed="rId7"/>
          <a:stretch>
            <a:fillRect/>
          </a:stretch>
        </p:blipFill>
        <p:spPr>
          <a:xfrm>
            <a:off x="11902108" y="5118807"/>
            <a:ext cx="2812500" cy="1665000"/>
          </a:xfrm>
          <a:prstGeom prst="rect">
            <a:avLst/>
          </a:prstGeom>
        </p:spPr>
      </p:pic>
      <p:pic>
        <p:nvPicPr>
          <p:cNvPr id="13" name="Picture 12"/>
          <p:cNvPicPr>
            <a:picLocks noChangeAspect="1"/>
          </p:cNvPicPr>
          <p:nvPr/>
        </p:nvPicPr>
        <p:blipFill>
          <a:blip r:embed="rId7"/>
          <a:stretch>
            <a:fillRect/>
          </a:stretch>
        </p:blipFill>
        <p:spPr>
          <a:xfrm>
            <a:off x="185897" y="-1259347"/>
            <a:ext cx="2812500" cy="1665000"/>
          </a:xfrm>
          <a:prstGeom prst="rect">
            <a:avLst/>
          </a:prstGeom>
        </p:spPr>
      </p:pic>
      <p:pic>
        <p:nvPicPr>
          <p:cNvPr id="15" name="Picture 14"/>
          <p:cNvPicPr>
            <a:picLocks noChangeAspect="1"/>
          </p:cNvPicPr>
          <p:nvPr/>
        </p:nvPicPr>
        <p:blipFill>
          <a:blip r:embed="rId4"/>
          <a:stretch>
            <a:fillRect/>
          </a:stretch>
        </p:blipFill>
        <p:spPr>
          <a:xfrm>
            <a:off x="-1318665" y="6356760"/>
            <a:ext cx="3535783" cy="2085086"/>
          </a:xfrm>
          <a:prstGeom prst="rect">
            <a:avLst/>
          </a:prstGeom>
        </p:spPr>
      </p:pic>
      <p:pic>
        <p:nvPicPr>
          <p:cNvPr id="16" name="Picture 15"/>
          <p:cNvPicPr>
            <a:picLocks noChangeAspect="1"/>
          </p:cNvPicPr>
          <p:nvPr/>
        </p:nvPicPr>
        <p:blipFill>
          <a:blip r:embed="rId7"/>
          <a:stretch>
            <a:fillRect/>
          </a:stretch>
        </p:blipFill>
        <p:spPr>
          <a:xfrm>
            <a:off x="9122579" y="-2023335"/>
            <a:ext cx="5375306" cy="3182181"/>
          </a:xfrm>
          <a:prstGeom prst="rect">
            <a:avLst/>
          </a:prstGeom>
        </p:spPr>
      </p:pic>
      <p:pic>
        <p:nvPicPr>
          <p:cNvPr id="17" name="Picture 16"/>
          <p:cNvPicPr>
            <a:picLocks noChangeAspect="1"/>
          </p:cNvPicPr>
          <p:nvPr/>
        </p:nvPicPr>
        <p:blipFill>
          <a:blip r:embed="rId6"/>
          <a:stretch>
            <a:fillRect/>
          </a:stretch>
        </p:blipFill>
        <p:spPr>
          <a:xfrm>
            <a:off x="11914808" y="464159"/>
            <a:ext cx="2486250" cy="1473750"/>
          </a:xfrm>
          <a:prstGeom prst="rect">
            <a:avLst/>
          </a:prstGeom>
        </p:spPr>
      </p:pic>
      <p:sp>
        <p:nvSpPr>
          <p:cNvPr id="18" name="TextBox 17"/>
          <p:cNvSpPr txBox="1"/>
          <p:nvPr/>
        </p:nvSpPr>
        <p:spPr>
          <a:xfrm>
            <a:off x="449673" y="255505"/>
            <a:ext cx="11465135"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Impact of Bulk Buying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on Streets &amp; Neighborhoods</a:t>
            </a:r>
          </a:p>
        </p:txBody>
      </p:sp>
      <p:pic>
        <p:nvPicPr>
          <p:cNvPr id="14" name="Picture 13">
            <a:extLst>
              <a:ext uri="{FF2B5EF4-FFF2-40B4-BE49-F238E27FC236}">
                <a16:creationId xmlns:a16="http://schemas.microsoft.com/office/drawing/2014/main" id="{359BF498-986D-44B3-ABC0-3280E4BBD8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70339" y="2151697"/>
            <a:ext cx="4556641" cy="3417481"/>
          </a:xfrm>
          <a:prstGeom prst="rect">
            <a:avLst/>
          </a:prstGeom>
          <a:ln>
            <a:solidFill>
              <a:schemeClr val="accent1"/>
            </a:solidFill>
          </a:ln>
        </p:spPr>
      </p:pic>
      <p:sp>
        <p:nvSpPr>
          <p:cNvPr id="2" name="TextBox 1">
            <a:extLst>
              <a:ext uri="{FF2B5EF4-FFF2-40B4-BE49-F238E27FC236}">
                <a16:creationId xmlns:a16="http://schemas.microsoft.com/office/drawing/2014/main" id="{CC97E06D-4908-46A2-BBEB-CC2652118C7B}"/>
              </a:ext>
            </a:extLst>
          </p:cNvPr>
          <p:cNvSpPr txBox="1"/>
          <p:nvPr/>
        </p:nvSpPr>
        <p:spPr>
          <a:xfrm>
            <a:off x="454643" y="2131340"/>
            <a:ext cx="6246654" cy="3785652"/>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rPr>
              <a:t>Bulk buying destabilizes housing values for the homes being purchased and nearby homes.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rPr>
              <a:t>Bulk buyers rarely make real investments in properties. Homes become cash cows until completely deteriorated.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rPr>
              <a:t>Bulk buying removes affordable homes from the market, forcing low and moderate income families to become renters.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9190480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27797" y="-13070"/>
            <a:ext cx="12444871" cy="7000240"/>
          </a:xfrm>
          <a:prstGeom prst="rect">
            <a:avLst/>
          </a:prstGeom>
        </p:spPr>
      </p:pic>
      <p:pic>
        <p:nvPicPr>
          <p:cNvPr id="6" name="Picture 5"/>
          <p:cNvPicPr>
            <a:picLocks noChangeAspect="1"/>
          </p:cNvPicPr>
          <p:nvPr/>
        </p:nvPicPr>
        <p:blipFill>
          <a:blip r:embed="rId4"/>
          <a:stretch>
            <a:fillRect/>
          </a:stretch>
        </p:blipFill>
        <p:spPr>
          <a:xfrm>
            <a:off x="-5819259" y="-1637870"/>
            <a:ext cx="7217966" cy="4256505"/>
          </a:xfrm>
          <a:prstGeom prst="rect">
            <a:avLst/>
          </a:prstGeom>
        </p:spPr>
      </p:pic>
      <p:pic>
        <p:nvPicPr>
          <p:cNvPr id="7" name="Picture 6"/>
          <p:cNvPicPr>
            <a:picLocks noChangeAspect="1"/>
          </p:cNvPicPr>
          <p:nvPr/>
        </p:nvPicPr>
        <p:blipFill>
          <a:blip r:embed="rId5"/>
          <a:stretch>
            <a:fillRect/>
          </a:stretch>
        </p:blipFill>
        <p:spPr>
          <a:xfrm>
            <a:off x="7562158" y="6004744"/>
            <a:ext cx="8527501" cy="5028751"/>
          </a:xfrm>
          <a:prstGeom prst="rect">
            <a:avLst/>
          </a:prstGeom>
        </p:spPr>
      </p:pic>
      <p:pic>
        <p:nvPicPr>
          <p:cNvPr id="9" name="Picture 8"/>
          <p:cNvPicPr>
            <a:picLocks noChangeAspect="1"/>
          </p:cNvPicPr>
          <p:nvPr/>
        </p:nvPicPr>
        <p:blipFill>
          <a:blip r:embed="rId6"/>
          <a:stretch>
            <a:fillRect/>
          </a:stretch>
        </p:blipFill>
        <p:spPr>
          <a:xfrm>
            <a:off x="-2100524" y="5569178"/>
            <a:ext cx="2486250" cy="1473750"/>
          </a:xfrm>
          <a:prstGeom prst="rect">
            <a:avLst/>
          </a:prstGeom>
        </p:spPr>
      </p:pic>
      <p:pic>
        <p:nvPicPr>
          <p:cNvPr id="12" name="Picture 11"/>
          <p:cNvPicPr>
            <a:picLocks noChangeAspect="1"/>
          </p:cNvPicPr>
          <p:nvPr/>
        </p:nvPicPr>
        <p:blipFill>
          <a:blip r:embed="rId7"/>
          <a:stretch>
            <a:fillRect/>
          </a:stretch>
        </p:blipFill>
        <p:spPr>
          <a:xfrm>
            <a:off x="11902108" y="5118807"/>
            <a:ext cx="2812500" cy="1665000"/>
          </a:xfrm>
          <a:prstGeom prst="rect">
            <a:avLst/>
          </a:prstGeom>
        </p:spPr>
      </p:pic>
      <p:pic>
        <p:nvPicPr>
          <p:cNvPr id="13" name="Picture 12"/>
          <p:cNvPicPr>
            <a:picLocks noChangeAspect="1"/>
          </p:cNvPicPr>
          <p:nvPr/>
        </p:nvPicPr>
        <p:blipFill>
          <a:blip r:embed="rId7"/>
          <a:stretch>
            <a:fillRect/>
          </a:stretch>
        </p:blipFill>
        <p:spPr>
          <a:xfrm>
            <a:off x="185897" y="-1259347"/>
            <a:ext cx="2812500" cy="1665000"/>
          </a:xfrm>
          <a:prstGeom prst="rect">
            <a:avLst/>
          </a:prstGeom>
        </p:spPr>
      </p:pic>
      <p:pic>
        <p:nvPicPr>
          <p:cNvPr id="15" name="Picture 14"/>
          <p:cNvPicPr>
            <a:picLocks noChangeAspect="1"/>
          </p:cNvPicPr>
          <p:nvPr/>
        </p:nvPicPr>
        <p:blipFill>
          <a:blip r:embed="rId4"/>
          <a:stretch>
            <a:fillRect/>
          </a:stretch>
        </p:blipFill>
        <p:spPr>
          <a:xfrm>
            <a:off x="-1318665" y="6356760"/>
            <a:ext cx="3535783" cy="2085086"/>
          </a:xfrm>
          <a:prstGeom prst="rect">
            <a:avLst/>
          </a:prstGeom>
        </p:spPr>
      </p:pic>
      <p:pic>
        <p:nvPicPr>
          <p:cNvPr id="16" name="Picture 15"/>
          <p:cNvPicPr>
            <a:picLocks noChangeAspect="1"/>
          </p:cNvPicPr>
          <p:nvPr/>
        </p:nvPicPr>
        <p:blipFill>
          <a:blip r:embed="rId7"/>
          <a:stretch>
            <a:fillRect/>
          </a:stretch>
        </p:blipFill>
        <p:spPr>
          <a:xfrm>
            <a:off x="9122579" y="-2023335"/>
            <a:ext cx="5375306" cy="3182181"/>
          </a:xfrm>
          <a:prstGeom prst="rect">
            <a:avLst/>
          </a:prstGeom>
        </p:spPr>
      </p:pic>
      <p:pic>
        <p:nvPicPr>
          <p:cNvPr id="17" name="Picture 16"/>
          <p:cNvPicPr>
            <a:picLocks noChangeAspect="1"/>
          </p:cNvPicPr>
          <p:nvPr/>
        </p:nvPicPr>
        <p:blipFill>
          <a:blip r:embed="rId6"/>
          <a:stretch>
            <a:fillRect/>
          </a:stretch>
        </p:blipFill>
        <p:spPr>
          <a:xfrm>
            <a:off x="11914808" y="464159"/>
            <a:ext cx="2486250" cy="1473750"/>
          </a:xfrm>
          <a:prstGeom prst="rect">
            <a:avLst/>
          </a:prstGeom>
        </p:spPr>
      </p:pic>
      <p:sp>
        <p:nvSpPr>
          <p:cNvPr id="19" name="Content Placeholder 2"/>
          <p:cNvSpPr txBox="1">
            <a:spLocks/>
          </p:cNvSpPr>
          <p:nvPr/>
        </p:nvSpPr>
        <p:spPr>
          <a:xfrm>
            <a:off x="337750" y="1010194"/>
            <a:ext cx="11401403" cy="516676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0" name="Title 1">
            <a:extLst>
              <a:ext uri="{FF2B5EF4-FFF2-40B4-BE49-F238E27FC236}">
                <a16:creationId xmlns:a16="http://schemas.microsoft.com/office/drawing/2014/main" id="{E8AE27F9-0F59-4084-80E2-DB8916A30583}"/>
              </a:ext>
            </a:extLst>
          </p:cNvPr>
          <p:cNvSpPr txBox="1">
            <a:spLocks/>
          </p:cNvSpPr>
          <p:nvPr/>
        </p:nvSpPr>
        <p:spPr>
          <a:xfrm>
            <a:off x="736839" y="-72975"/>
            <a:ext cx="10515600" cy="85432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rebuchet MS" panose="020B0603020202020204"/>
                <a:ea typeface="+mj-ea"/>
                <a:cs typeface="+mj-cs"/>
              </a:rPr>
              <a:t>Troubling Trends</a:t>
            </a:r>
          </a:p>
        </p:txBody>
      </p:sp>
      <p:sp>
        <p:nvSpPr>
          <p:cNvPr id="3" name="TextBox 2">
            <a:extLst>
              <a:ext uri="{FF2B5EF4-FFF2-40B4-BE49-F238E27FC236}">
                <a16:creationId xmlns:a16="http://schemas.microsoft.com/office/drawing/2014/main" id="{C857F56F-CF53-4A85-AD7F-5FDB5BEA48FB}"/>
              </a:ext>
            </a:extLst>
          </p:cNvPr>
          <p:cNvSpPr txBox="1"/>
          <p:nvPr/>
        </p:nvSpPr>
        <p:spPr>
          <a:xfrm>
            <a:off x="452847" y="1307434"/>
            <a:ext cx="10519953" cy="4893647"/>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rPr>
              <a:t>We are seeing larger players entering our single-family market</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rPr>
              <a:t>3 buyers with $2 Million or more bulk transactions purchased 27 homes in 2021.</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rPr>
              <a:t>4 foreign entities, who appear to be related to each other and Holton Wise, purchased 16 homes in Old Brooklyn and 130 in Cuyahoga County in 2021.</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rPr>
              <a:t>The percentage of bulk buyers, LLCs, etc. purchasing single-family homes continues to increase:</a:t>
            </a:r>
          </a:p>
          <a:p>
            <a:pPr marL="1200150" marR="0" lvl="2"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rPr>
              <a:t>2021: 					26.2%</a:t>
            </a:r>
          </a:p>
          <a:p>
            <a:pPr marL="1200150" marR="0" lvl="2"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rPr>
              <a:t>2019-2020:				23.9%</a:t>
            </a:r>
          </a:p>
          <a:p>
            <a:pPr marL="1200150" marR="0" lvl="2"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rPr>
              <a:t>2017-2018:				18.2%</a:t>
            </a:r>
          </a:p>
          <a:p>
            <a:pPr marL="1200150" marR="0" lvl="2"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rPr>
              <a:t>2015-2017:				16.9%</a:t>
            </a:r>
          </a:p>
        </p:txBody>
      </p:sp>
    </p:spTree>
    <p:extLst>
      <p:ext uri="{BB962C8B-B14F-4D97-AF65-F5344CB8AC3E}">
        <p14:creationId xmlns:p14="http://schemas.microsoft.com/office/powerpoint/2010/main" val="5249626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76803"/>
            <a:ext cx="12444871" cy="7000240"/>
          </a:xfrm>
          <a:prstGeom prst="rect">
            <a:avLst/>
          </a:prstGeom>
        </p:spPr>
      </p:pic>
      <p:pic>
        <p:nvPicPr>
          <p:cNvPr id="6" name="Picture 5"/>
          <p:cNvPicPr>
            <a:picLocks noChangeAspect="1"/>
          </p:cNvPicPr>
          <p:nvPr/>
        </p:nvPicPr>
        <p:blipFill>
          <a:blip r:embed="rId4"/>
          <a:stretch>
            <a:fillRect/>
          </a:stretch>
        </p:blipFill>
        <p:spPr>
          <a:xfrm>
            <a:off x="-5740119" y="-1642099"/>
            <a:ext cx="7217966" cy="4256505"/>
          </a:xfrm>
          <a:prstGeom prst="rect">
            <a:avLst/>
          </a:prstGeom>
        </p:spPr>
      </p:pic>
      <p:pic>
        <p:nvPicPr>
          <p:cNvPr id="7" name="Picture 6"/>
          <p:cNvPicPr>
            <a:picLocks noChangeAspect="1"/>
          </p:cNvPicPr>
          <p:nvPr/>
        </p:nvPicPr>
        <p:blipFill>
          <a:blip r:embed="rId5"/>
          <a:stretch>
            <a:fillRect/>
          </a:stretch>
        </p:blipFill>
        <p:spPr>
          <a:xfrm>
            <a:off x="7562158" y="6004744"/>
            <a:ext cx="8527501" cy="5028751"/>
          </a:xfrm>
          <a:prstGeom prst="rect">
            <a:avLst/>
          </a:prstGeom>
        </p:spPr>
      </p:pic>
      <p:pic>
        <p:nvPicPr>
          <p:cNvPr id="9" name="Picture 8"/>
          <p:cNvPicPr>
            <a:picLocks noChangeAspect="1"/>
          </p:cNvPicPr>
          <p:nvPr/>
        </p:nvPicPr>
        <p:blipFill>
          <a:blip r:embed="rId6"/>
          <a:stretch>
            <a:fillRect/>
          </a:stretch>
        </p:blipFill>
        <p:spPr>
          <a:xfrm>
            <a:off x="-2100524" y="5569178"/>
            <a:ext cx="2486250" cy="1473750"/>
          </a:xfrm>
          <a:prstGeom prst="rect">
            <a:avLst/>
          </a:prstGeom>
        </p:spPr>
      </p:pic>
      <p:pic>
        <p:nvPicPr>
          <p:cNvPr id="12" name="Picture 11"/>
          <p:cNvPicPr>
            <a:picLocks noChangeAspect="1"/>
          </p:cNvPicPr>
          <p:nvPr/>
        </p:nvPicPr>
        <p:blipFill>
          <a:blip r:embed="rId7"/>
          <a:stretch>
            <a:fillRect/>
          </a:stretch>
        </p:blipFill>
        <p:spPr>
          <a:xfrm>
            <a:off x="11902108" y="5118807"/>
            <a:ext cx="2812500" cy="1665000"/>
          </a:xfrm>
          <a:prstGeom prst="rect">
            <a:avLst/>
          </a:prstGeom>
        </p:spPr>
      </p:pic>
      <p:pic>
        <p:nvPicPr>
          <p:cNvPr id="13" name="Picture 12"/>
          <p:cNvPicPr>
            <a:picLocks noChangeAspect="1"/>
          </p:cNvPicPr>
          <p:nvPr/>
        </p:nvPicPr>
        <p:blipFill>
          <a:blip r:embed="rId7"/>
          <a:stretch>
            <a:fillRect/>
          </a:stretch>
        </p:blipFill>
        <p:spPr>
          <a:xfrm>
            <a:off x="185897" y="-1259347"/>
            <a:ext cx="2812500" cy="1665000"/>
          </a:xfrm>
          <a:prstGeom prst="rect">
            <a:avLst/>
          </a:prstGeom>
        </p:spPr>
      </p:pic>
      <p:pic>
        <p:nvPicPr>
          <p:cNvPr id="15" name="Picture 14"/>
          <p:cNvPicPr>
            <a:picLocks noChangeAspect="1"/>
          </p:cNvPicPr>
          <p:nvPr/>
        </p:nvPicPr>
        <p:blipFill>
          <a:blip r:embed="rId4"/>
          <a:stretch>
            <a:fillRect/>
          </a:stretch>
        </p:blipFill>
        <p:spPr>
          <a:xfrm>
            <a:off x="-1318665" y="6356760"/>
            <a:ext cx="3535783" cy="2085086"/>
          </a:xfrm>
          <a:prstGeom prst="rect">
            <a:avLst/>
          </a:prstGeom>
        </p:spPr>
      </p:pic>
      <p:pic>
        <p:nvPicPr>
          <p:cNvPr id="16" name="Picture 15"/>
          <p:cNvPicPr>
            <a:picLocks noChangeAspect="1"/>
          </p:cNvPicPr>
          <p:nvPr/>
        </p:nvPicPr>
        <p:blipFill>
          <a:blip r:embed="rId7"/>
          <a:stretch>
            <a:fillRect/>
          </a:stretch>
        </p:blipFill>
        <p:spPr>
          <a:xfrm>
            <a:off x="9122579" y="-2023335"/>
            <a:ext cx="5375306" cy="3182181"/>
          </a:xfrm>
          <a:prstGeom prst="rect">
            <a:avLst/>
          </a:prstGeom>
        </p:spPr>
      </p:pic>
      <p:pic>
        <p:nvPicPr>
          <p:cNvPr id="17" name="Picture 16"/>
          <p:cNvPicPr>
            <a:picLocks noChangeAspect="1"/>
          </p:cNvPicPr>
          <p:nvPr/>
        </p:nvPicPr>
        <p:blipFill>
          <a:blip r:embed="rId6"/>
          <a:stretch>
            <a:fillRect/>
          </a:stretch>
        </p:blipFill>
        <p:spPr>
          <a:xfrm>
            <a:off x="11914808" y="464159"/>
            <a:ext cx="2486250" cy="1473750"/>
          </a:xfrm>
          <a:prstGeom prst="rect">
            <a:avLst/>
          </a:prstGeom>
        </p:spPr>
      </p:pic>
      <p:pic>
        <p:nvPicPr>
          <p:cNvPr id="3" name="Picture 2">
            <a:extLst>
              <a:ext uri="{FF2B5EF4-FFF2-40B4-BE49-F238E27FC236}">
                <a16:creationId xmlns:a16="http://schemas.microsoft.com/office/drawing/2014/main" id="{6EEB7D18-5291-413F-83AB-693AAF6F50F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6780" t="11504" r="7501" b="4384"/>
          <a:stretch/>
        </p:blipFill>
        <p:spPr>
          <a:xfrm>
            <a:off x="2298113" y="723647"/>
            <a:ext cx="8309939" cy="6300955"/>
          </a:xfrm>
          <a:prstGeom prst="rect">
            <a:avLst/>
          </a:prstGeom>
        </p:spPr>
      </p:pic>
      <p:sp>
        <p:nvSpPr>
          <p:cNvPr id="5" name="TextBox 4">
            <a:extLst>
              <a:ext uri="{FF2B5EF4-FFF2-40B4-BE49-F238E27FC236}">
                <a16:creationId xmlns:a16="http://schemas.microsoft.com/office/drawing/2014/main" id="{1F478F99-E5AF-4067-91CF-248F0BD807A7}"/>
              </a:ext>
            </a:extLst>
          </p:cNvPr>
          <p:cNvSpPr txBox="1"/>
          <p:nvPr/>
        </p:nvSpPr>
        <p:spPr>
          <a:xfrm>
            <a:off x="1663744" y="341429"/>
            <a:ext cx="957282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rebuchet MS" panose="020B0603020202020204"/>
                <a:ea typeface="+mn-ea"/>
                <a:cs typeface="+mn-cs"/>
              </a:rPr>
              <a:t>The Concentration of Bulk Buying in Old Brooklyn</a:t>
            </a:r>
          </a:p>
        </p:txBody>
      </p:sp>
    </p:spTree>
    <p:extLst>
      <p:ext uri="{BB962C8B-B14F-4D97-AF65-F5344CB8AC3E}">
        <p14:creationId xmlns:p14="http://schemas.microsoft.com/office/powerpoint/2010/main" val="37235975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42240"/>
            <a:ext cx="12444871" cy="7000240"/>
          </a:xfrm>
          <a:prstGeom prst="rect">
            <a:avLst/>
          </a:prstGeom>
        </p:spPr>
      </p:pic>
      <p:pic>
        <p:nvPicPr>
          <p:cNvPr id="6" name="Picture 5"/>
          <p:cNvPicPr>
            <a:picLocks noChangeAspect="1"/>
          </p:cNvPicPr>
          <p:nvPr/>
        </p:nvPicPr>
        <p:blipFill>
          <a:blip r:embed="rId4"/>
          <a:stretch>
            <a:fillRect/>
          </a:stretch>
        </p:blipFill>
        <p:spPr>
          <a:xfrm>
            <a:off x="-5740119" y="-1642099"/>
            <a:ext cx="7217966" cy="4256505"/>
          </a:xfrm>
          <a:prstGeom prst="rect">
            <a:avLst/>
          </a:prstGeom>
        </p:spPr>
      </p:pic>
      <p:pic>
        <p:nvPicPr>
          <p:cNvPr id="7" name="Picture 6"/>
          <p:cNvPicPr>
            <a:picLocks noChangeAspect="1"/>
          </p:cNvPicPr>
          <p:nvPr/>
        </p:nvPicPr>
        <p:blipFill>
          <a:blip r:embed="rId5"/>
          <a:stretch>
            <a:fillRect/>
          </a:stretch>
        </p:blipFill>
        <p:spPr>
          <a:xfrm>
            <a:off x="7562158" y="6004744"/>
            <a:ext cx="8527501" cy="5028751"/>
          </a:xfrm>
          <a:prstGeom prst="rect">
            <a:avLst/>
          </a:prstGeom>
        </p:spPr>
      </p:pic>
      <p:pic>
        <p:nvPicPr>
          <p:cNvPr id="9" name="Picture 8"/>
          <p:cNvPicPr>
            <a:picLocks noChangeAspect="1"/>
          </p:cNvPicPr>
          <p:nvPr/>
        </p:nvPicPr>
        <p:blipFill>
          <a:blip r:embed="rId6"/>
          <a:stretch>
            <a:fillRect/>
          </a:stretch>
        </p:blipFill>
        <p:spPr>
          <a:xfrm>
            <a:off x="-2100524" y="5569178"/>
            <a:ext cx="2486250" cy="1473750"/>
          </a:xfrm>
          <a:prstGeom prst="rect">
            <a:avLst/>
          </a:prstGeom>
        </p:spPr>
      </p:pic>
      <p:pic>
        <p:nvPicPr>
          <p:cNvPr id="12" name="Picture 11"/>
          <p:cNvPicPr>
            <a:picLocks noChangeAspect="1"/>
          </p:cNvPicPr>
          <p:nvPr/>
        </p:nvPicPr>
        <p:blipFill>
          <a:blip r:embed="rId7"/>
          <a:stretch>
            <a:fillRect/>
          </a:stretch>
        </p:blipFill>
        <p:spPr>
          <a:xfrm>
            <a:off x="11902108" y="5118807"/>
            <a:ext cx="2812500" cy="1665000"/>
          </a:xfrm>
          <a:prstGeom prst="rect">
            <a:avLst/>
          </a:prstGeom>
        </p:spPr>
      </p:pic>
      <p:pic>
        <p:nvPicPr>
          <p:cNvPr id="13" name="Picture 12"/>
          <p:cNvPicPr>
            <a:picLocks noChangeAspect="1"/>
          </p:cNvPicPr>
          <p:nvPr/>
        </p:nvPicPr>
        <p:blipFill>
          <a:blip r:embed="rId7"/>
          <a:stretch>
            <a:fillRect/>
          </a:stretch>
        </p:blipFill>
        <p:spPr>
          <a:xfrm>
            <a:off x="185897" y="-1259347"/>
            <a:ext cx="2812500" cy="1665000"/>
          </a:xfrm>
          <a:prstGeom prst="rect">
            <a:avLst/>
          </a:prstGeom>
        </p:spPr>
      </p:pic>
      <p:pic>
        <p:nvPicPr>
          <p:cNvPr id="15" name="Picture 14"/>
          <p:cNvPicPr>
            <a:picLocks noChangeAspect="1"/>
          </p:cNvPicPr>
          <p:nvPr/>
        </p:nvPicPr>
        <p:blipFill>
          <a:blip r:embed="rId4"/>
          <a:stretch>
            <a:fillRect/>
          </a:stretch>
        </p:blipFill>
        <p:spPr>
          <a:xfrm>
            <a:off x="-1318665" y="6356760"/>
            <a:ext cx="3535783" cy="2085086"/>
          </a:xfrm>
          <a:prstGeom prst="rect">
            <a:avLst/>
          </a:prstGeom>
        </p:spPr>
      </p:pic>
      <p:pic>
        <p:nvPicPr>
          <p:cNvPr id="16" name="Picture 15"/>
          <p:cNvPicPr>
            <a:picLocks noChangeAspect="1"/>
          </p:cNvPicPr>
          <p:nvPr/>
        </p:nvPicPr>
        <p:blipFill>
          <a:blip r:embed="rId7"/>
          <a:stretch>
            <a:fillRect/>
          </a:stretch>
        </p:blipFill>
        <p:spPr>
          <a:xfrm>
            <a:off x="9122579" y="-2023335"/>
            <a:ext cx="5375306" cy="3182181"/>
          </a:xfrm>
          <a:prstGeom prst="rect">
            <a:avLst/>
          </a:prstGeom>
        </p:spPr>
      </p:pic>
      <p:pic>
        <p:nvPicPr>
          <p:cNvPr id="17" name="Picture 16"/>
          <p:cNvPicPr>
            <a:picLocks noChangeAspect="1"/>
          </p:cNvPicPr>
          <p:nvPr/>
        </p:nvPicPr>
        <p:blipFill>
          <a:blip r:embed="rId6"/>
          <a:stretch>
            <a:fillRect/>
          </a:stretch>
        </p:blipFill>
        <p:spPr>
          <a:xfrm>
            <a:off x="11914808" y="464159"/>
            <a:ext cx="2486250" cy="1473750"/>
          </a:xfrm>
          <a:prstGeom prst="rect">
            <a:avLst/>
          </a:prstGeom>
        </p:spPr>
      </p:pic>
      <p:sp>
        <p:nvSpPr>
          <p:cNvPr id="19" name="Content Placeholder 2"/>
          <p:cNvSpPr txBox="1">
            <a:spLocks/>
          </p:cNvSpPr>
          <p:nvPr/>
        </p:nvSpPr>
        <p:spPr>
          <a:xfrm>
            <a:off x="337750" y="1010194"/>
            <a:ext cx="11401403" cy="561959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pic>
        <p:nvPicPr>
          <p:cNvPr id="1026" name="Picture 2" descr="new outside with garag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17966" y="2244797"/>
            <a:ext cx="4323813" cy="3170237"/>
          </a:xfrm>
          <a:prstGeom prst="rect">
            <a:avLst/>
          </a:prstGeom>
          <a:noFill/>
          <a:ln w="317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2" name="TextBox 1">
            <a:extLst>
              <a:ext uri="{FF2B5EF4-FFF2-40B4-BE49-F238E27FC236}">
                <a16:creationId xmlns:a16="http://schemas.microsoft.com/office/drawing/2014/main" id="{AC00E1C0-E821-46ED-9E55-F3B5193A60A1}"/>
              </a:ext>
            </a:extLst>
          </p:cNvPr>
          <p:cNvSpPr txBox="1"/>
          <p:nvPr/>
        </p:nvSpPr>
        <p:spPr>
          <a:xfrm>
            <a:off x="4655118" y="72550"/>
            <a:ext cx="512569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rebuchet MS" panose="020B0603020202020204"/>
                <a:ea typeface="+mn-ea"/>
                <a:cs typeface="+mn-cs"/>
              </a:rPr>
              <a:t>A Deeper Dive</a:t>
            </a:r>
          </a:p>
        </p:txBody>
      </p:sp>
      <p:sp>
        <p:nvSpPr>
          <p:cNvPr id="3" name="TextBox 2">
            <a:extLst>
              <a:ext uri="{FF2B5EF4-FFF2-40B4-BE49-F238E27FC236}">
                <a16:creationId xmlns:a16="http://schemas.microsoft.com/office/drawing/2014/main" id="{FB110881-3C09-41D1-BCFF-B15C90A033FD}"/>
              </a:ext>
            </a:extLst>
          </p:cNvPr>
          <p:cNvSpPr txBox="1"/>
          <p:nvPr/>
        </p:nvSpPr>
        <p:spPr>
          <a:xfrm>
            <a:off x="548581" y="1929065"/>
            <a:ext cx="6506430" cy="5632311"/>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rPr>
              <a:t>Overall 2021 Median Sales Price for Single Family Homes:						$114,000</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rPr>
              <a:t>Median Sales Price for Bulk buys:  $89,000</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rPr>
              <a:t>Median Sales on streets with the highest concentrations of bulk buying: 	$80,750</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rPr>
              <a:t>Bulk  buyers are targeting long time homeowners, grantees of probate cases, etc.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rPr>
              <a:t>Bulk buyers are nudging owner occupant buyers out of the market with cash, no contingency offers.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0552406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12444871" cy="7000240"/>
          </a:xfrm>
          <a:prstGeom prst="rect">
            <a:avLst/>
          </a:prstGeom>
        </p:spPr>
      </p:pic>
      <p:pic>
        <p:nvPicPr>
          <p:cNvPr id="6" name="Picture 5"/>
          <p:cNvPicPr>
            <a:picLocks noChangeAspect="1"/>
          </p:cNvPicPr>
          <p:nvPr/>
        </p:nvPicPr>
        <p:blipFill>
          <a:blip r:embed="rId4"/>
          <a:stretch>
            <a:fillRect/>
          </a:stretch>
        </p:blipFill>
        <p:spPr>
          <a:xfrm>
            <a:off x="-5740119" y="-1642099"/>
            <a:ext cx="7217966" cy="4256505"/>
          </a:xfrm>
          <a:prstGeom prst="rect">
            <a:avLst/>
          </a:prstGeom>
        </p:spPr>
      </p:pic>
      <p:pic>
        <p:nvPicPr>
          <p:cNvPr id="7" name="Picture 6"/>
          <p:cNvPicPr>
            <a:picLocks noChangeAspect="1"/>
          </p:cNvPicPr>
          <p:nvPr/>
        </p:nvPicPr>
        <p:blipFill>
          <a:blip r:embed="rId5"/>
          <a:stretch>
            <a:fillRect/>
          </a:stretch>
        </p:blipFill>
        <p:spPr>
          <a:xfrm>
            <a:off x="7562158" y="6004744"/>
            <a:ext cx="8527501" cy="5028751"/>
          </a:xfrm>
          <a:prstGeom prst="rect">
            <a:avLst/>
          </a:prstGeom>
        </p:spPr>
      </p:pic>
      <p:pic>
        <p:nvPicPr>
          <p:cNvPr id="9" name="Picture 8"/>
          <p:cNvPicPr>
            <a:picLocks noChangeAspect="1"/>
          </p:cNvPicPr>
          <p:nvPr/>
        </p:nvPicPr>
        <p:blipFill>
          <a:blip r:embed="rId6"/>
          <a:stretch>
            <a:fillRect/>
          </a:stretch>
        </p:blipFill>
        <p:spPr>
          <a:xfrm>
            <a:off x="-2100524" y="5569178"/>
            <a:ext cx="2486250" cy="1473750"/>
          </a:xfrm>
          <a:prstGeom prst="rect">
            <a:avLst/>
          </a:prstGeom>
        </p:spPr>
      </p:pic>
      <p:pic>
        <p:nvPicPr>
          <p:cNvPr id="12" name="Picture 11"/>
          <p:cNvPicPr>
            <a:picLocks noChangeAspect="1"/>
          </p:cNvPicPr>
          <p:nvPr/>
        </p:nvPicPr>
        <p:blipFill>
          <a:blip r:embed="rId7"/>
          <a:stretch>
            <a:fillRect/>
          </a:stretch>
        </p:blipFill>
        <p:spPr>
          <a:xfrm>
            <a:off x="11902108" y="5118807"/>
            <a:ext cx="2812500" cy="1665000"/>
          </a:xfrm>
          <a:prstGeom prst="rect">
            <a:avLst/>
          </a:prstGeom>
        </p:spPr>
      </p:pic>
      <p:pic>
        <p:nvPicPr>
          <p:cNvPr id="13" name="Picture 12"/>
          <p:cNvPicPr>
            <a:picLocks noChangeAspect="1"/>
          </p:cNvPicPr>
          <p:nvPr/>
        </p:nvPicPr>
        <p:blipFill>
          <a:blip r:embed="rId7"/>
          <a:stretch>
            <a:fillRect/>
          </a:stretch>
        </p:blipFill>
        <p:spPr>
          <a:xfrm>
            <a:off x="185897" y="-1259347"/>
            <a:ext cx="2812500" cy="1665000"/>
          </a:xfrm>
          <a:prstGeom prst="rect">
            <a:avLst/>
          </a:prstGeom>
        </p:spPr>
      </p:pic>
      <p:pic>
        <p:nvPicPr>
          <p:cNvPr id="15" name="Picture 14"/>
          <p:cNvPicPr>
            <a:picLocks noChangeAspect="1"/>
          </p:cNvPicPr>
          <p:nvPr/>
        </p:nvPicPr>
        <p:blipFill>
          <a:blip r:embed="rId4"/>
          <a:stretch>
            <a:fillRect/>
          </a:stretch>
        </p:blipFill>
        <p:spPr>
          <a:xfrm>
            <a:off x="-1318665" y="6356760"/>
            <a:ext cx="3535783" cy="2085086"/>
          </a:xfrm>
          <a:prstGeom prst="rect">
            <a:avLst/>
          </a:prstGeom>
        </p:spPr>
      </p:pic>
      <p:pic>
        <p:nvPicPr>
          <p:cNvPr id="16" name="Picture 15"/>
          <p:cNvPicPr>
            <a:picLocks noChangeAspect="1"/>
          </p:cNvPicPr>
          <p:nvPr/>
        </p:nvPicPr>
        <p:blipFill>
          <a:blip r:embed="rId7"/>
          <a:stretch>
            <a:fillRect/>
          </a:stretch>
        </p:blipFill>
        <p:spPr>
          <a:xfrm>
            <a:off x="9122579" y="-2023335"/>
            <a:ext cx="5375306" cy="3182181"/>
          </a:xfrm>
          <a:prstGeom prst="rect">
            <a:avLst/>
          </a:prstGeom>
        </p:spPr>
      </p:pic>
      <p:pic>
        <p:nvPicPr>
          <p:cNvPr id="17" name="Picture 16"/>
          <p:cNvPicPr>
            <a:picLocks noChangeAspect="1"/>
          </p:cNvPicPr>
          <p:nvPr/>
        </p:nvPicPr>
        <p:blipFill>
          <a:blip r:embed="rId6"/>
          <a:stretch>
            <a:fillRect/>
          </a:stretch>
        </p:blipFill>
        <p:spPr>
          <a:xfrm>
            <a:off x="11914808" y="464159"/>
            <a:ext cx="2486250" cy="1473750"/>
          </a:xfrm>
          <a:prstGeom prst="rect">
            <a:avLst/>
          </a:prstGeom>
        </p:spPr>
      </p:pic>
      <p:sp>
        <p:nvSpPr>
          <p:cNvPr id="18" name="TextBox 17"/>
          <p:cNvSpPr txBox="1"/>
          <p:nvPr/>
        </p:nvSpPr>
        <p:spPr>
          <a:xfrm>
            <a:off x="436973" y="348048"/>
            <a:ext cx="11465135"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Impact of Bulk Buying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on Low-Moderate Income Families</a:t>
            </a:r>
          </a:p>
        </p:txBody>
      </p:sp>
      <p:sp>
        <p:nvSpPr>
          <p:cNvPr id="2" name="TextBox 1">
            <a:extLst>
              <a:ext uri="{FF2B5EF4-FFF2-40B4-BE49-F238E27FC236}">
                <a16:creationId xmlns:a16="http://schemas.microsoft.com/office/drawing/2014/main" id="{CC97E06D-4908-46A2-BBEB-CC2652118C7B}"/>
              </a:ext>
            </a:extLst>
          </p:cNvPr>
          <p:cNvSpPr txBox="1"/>
          <p:nvPr/>
        </p:nvSpPr>
        <p:spPr>
          <a:xfrm>
            <a:off x="449673" y="2025359"/>
            <a:ext cx="7507563" cy="4154984"/>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rPr>
              <a:t>Bulk buyers buy up housing that is affordable to  low and moderate income families, forcing them to be renters rather than build wealth through home ownership.</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rPr>
              <a:t>Low income families can afford homes in the $50,000-80,000 range. (50% AMI)</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rPr>
              <a:t>Moderate income families can afford homes in the $80,000-$100,000 range. (80% AMI)</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rPr>
              <a:t>Once in the hands of bulk buyers, natural affordable homes will permanently be rentals.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pic>
        <p:nvPicPr>
          <p:cNvPr id="3" name="Picture 2">
            <a:extLst>
              <a:ext uri="{FF2B5EF4-FFF2-40B4-BE49-F238E27FC236}">
                <a16:creationId xmlns:a16="http://schemas.microsoft.com/office/drawing/2014/main" id="{E4EDB708-8F83-40A7-84BC-7EE17AE32342}"/>
              </a:ext>
            </a:extLst>
          </p:cNvPr>
          <p:cNvPicPr>
            <a:picLocks noChangeAspect="1"/>
          </p:cNvPicPr>
          <p:nvPr/>
        </p:nvPicPr>
        <p:blipFill>
          <a:blip r:embed="rId8"/>
          <a:stretch>
            <a:fillRect/>
          </a:stretch>
        </p:blipFill>
        <p:spPr>
          <a:xfrm>
            <a:off x="7957236" y="2270634"/>
            <a:ext cx="4065544" cy="3045234"/>
          </a:xfrm>
          <a:prstGeom prst="rect">
            <a:avLst/>
          </a:prstGeom>
        </p:spPr>
      </p:pic>
    </p:spTree>
    <p:extLst>
      <p:ext uri="{BB962C8B-B14F-4D97-AF65-F5344CB8AC3E}">
        <p14:creationId xmlns:p14="http://schemas.microsoft.com/office/powerpoint/2010/main" val="27822213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8594" y="-186255"/>
            <a:ext cx="12444871" cy="7000240"/>
          </a:xfrm>
          <a:prstGeom prst="rect">
            <a:avLst/>
          </a:prstGeom>
        </p:spPr>
      </p:pic>
      <p:pic>
        <p:nvPicPr>
          <p:cNvPr id="6" name="Picture 5"/>
          <p:cNvPicPr>
            <a:picLocks noChangeAspect="1"/>
          </p:cNvPicPr>
          <p:nvPr/>
        </p:nvPicPr>
        <p:blipFill>
          <a:blip r:embed="rId4"/>
          <a:stretch>
            <a:fillRect/>
          </a:stretch>
        </p:blipFill>
        <p:spPr>
          <a:xfrm>
            <a:off x="-5740119" y="-1642099"/>
            <a:ext cx="7217966" cy="4256505"/>
          </a:xfrm>
          <a:prstGeom prst="rect">
            <a:avLst/>
          </a:prstGeom>
        </p:spPr>
      </p:pic>
      <p:pic>
        <p:nvPicPr>
          <p:cNvPr id="7" name="Picture 6"/>
          <p:cNvPicPr>
            <a:picLocks noChangeAspect="1"/>
          </p:cNvPicPr>
          <p:nvPr/>
        </p:nvPicPr>
        <p:blipFill>
          <a:blip r:embed="rId5"/>
          <a:stretch>
            <a:fillRect/>
          </a:stretch>
        </p:blipFill>
        <p:spPr>
          <a:xfrm>
            <a:off x="7562158" y="6004744"/>
            <a:ext cx="8527501" cy="5028751"/>
          </a:xfrm>
          <a:prstGeom prst="rect">
            <a:avLst/>
          </a:prstGeom>
        </p:spPr>
      </p:pic>
      <p:pic>
        <p:nvPicPr>
          <p:cNvPr id="9" name="Picture 8"/>
          <p:cNvPicPr>
            <a:picLocks noChangeAspect="1"/>
          </p:cNvPicPr>
          <p:nvPr/>
        </p:nvPicPr>
        <p:blipFill>
          <a:blip r:embed="rId6"/>
          <a:stretch>
            <a:fillRect/>
          </a:stretch>
        </p:blipFill>
        <p:spPr>
          <a:xfrm>
            <a:off x="-2100524" y="5569178"/>
            <a:ext cx="2486250" cy="1473750"/>
          </a:xfrm>
          <a:prstGeom prst="rect">
            <a:avLst/>
          </a:prstGeom>
        </p:spPr>
      </p:pic>
      <p:pic>
        <p:nvPicPr>
          <p:cNvPr id="12" name="Picture 11"/>
          <p:cNvPicPr>
            <a:picLocks noChangeAspect="1"/>
          </p:cNvPicPr>
          <p:nvPr/>
        </p:nvPicPr>
        <p:blipFill>
          <a:blip r:embed="rId7"/>
          <a:stretch>
            <a:fillRect/>
          </a:stretch>
        </p:blipFill>
        <p:spPr>
          <a:xfrm>
            <a:off x="11902108" y="5118807"/>
            <a:ext cx="2812500" cy="1665000"/>
          </a:xfrm>
          <a:prstGeom prst="rect">
            <a:avLst/>
          </a:prstGeom>
        </p:spPr>
      </p:pic>
      <p:pic>
        <p:nvPicPr>
          <p:cNvPr id="13" name="Picture 12"/>
          <p:cNvPicPr>
            <a:picLocks noChangeAspect="1"/>
          </p:cNvPicPr>
          <p:nvPr/>
        </p:nvPicPr>
        <p:blipFill>
          <a:blip r:embed="rId7"/>
          <a:stretch>
            <a:fillRect/>
          </a:stretch>
        </p:blipFill>
        <p:spPr>
          <a:xfrm>
            <a:off x="185897" y="-1259347"/>
            <a:ext cx="2812500" cy="1665000"/>
          </a:xfrm>
          <a:prstGeom prst="rect">
            <a:avLst/>
          </a:prstGeom>
        </p:spPr>
      </p:pic>
      <p:pic>
        <p:nvPicPr>
          <p:cNvPr id="15" name="Picture 14"/>
          <p:cNvPicPr>
            <a:picLocks noChangeAspect="1"/>
          </p:cNvPicPr>
          <p:nvPr/>
        </p:nvPicPr>
        <p:blipFill>
          <a:blip r:embed="rId4"/>
          <a:stretch>
            <a:fillRect/>
          </a:stretch>
        </p:blipFill>
        <p:spPr>
          <a:xfrm>
            <a:off x="-1318665" y="6356760"/>
            <a:ext cx="3535783" cy="2085086"/>
          </a:xfrm>
          <a:prstGeom prst="rect">
            <a:avLst/>
          </a:prstGeom>
        </p:spPr>
      </p:pic>
      <p:pic>
        <p:nvPicPr>
          <p:cNvPr id="16" name="Picture 15"/>
          <p:cNvPicPr>
            <a:picLocks noChangeAspect="1"/>
          </p:cNvPicPr>
          <p:nvPr/>
        </p:nvPicPr>
        <p:blipFill>
          <a:blip r:embed="rId7"/>
          <a:stretch>
            <a:fillRect/>
          </a:stretch>
        </p:blipFill>
        <p:spPr>
          <a:xfrm>
            <a:off x="9122579" y="-2023335"/>
            <a:ext cx="5375306" cy="3182181"/>
          </a:xfrm>
          <a:prstGeom prst="rect">
            <a:avLst/>
          </a:prstGeom>
        </p:spPr>
      </p:pic>
      <p:pic>
        <p:nvPicPr>
          <p:cNvPr id="17" name="Picture 16"/>
          <p:cNvPicPr>
            <a:picLocks noChangeAspect="1"/>
          </p:cNvPicPr>
          <p:nvPr/>
        </p:nvPicPr>
        <p:blipFill>
          <a:blip r:embed="rId6"/>
          <a:stretch>
            <a:fillRect/>
          </a:stretch>
        </p:blipFill>
        <p:spPr>
          <a:xfrm>
            <a:off x="11914808" y="464159"/>
            <a:ext cx="2486250" cy="1473750"/>
          </a:xfrm>
          <a:prstGeom prst="rect">
            <a:avLst/>
          </a:prstGeom>
        </p:spPr>
      </p:pic>
      <p:sp>
        <p:nvSpPr>
          <p:cNvPr id="18" name="TextBox 17"/>
          <p:cNvSpPr txBox="1"/>
          <p:nvPr/>
        </p:nvSpPr>
        <p:spPr>
          <a:xfrm>
            <a:off x="528465" y="405653"/>
            <a:ext cx="11465135"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Thank you!</a:t>
            </a:r>
          </a:p>
        </p:txBody>
      </p:sp>
      <p:sp>
        <p:nvSpPr>
          <p:cNvPr id="2" name="TextBox 1">
            <a:extLst>
              <a:ext uri="{FF2B5EF4-FFF2-40B4-BE49-F238E27FC236}">
                <a16:creationId xmlns:a16="http://schemas.microsoft.com/office/drawing/2014/main" id="{CC97E06D-4908-46A2-BBEB-CC2652118C7B}"/>
              </a:ext>
            </a:extLst>
          </p:cNvPr>
          <p:cNvSpPr txBox="1"/>
          <p:nvPr/>
        </p:nvSpPr>
        <p:spPr>
          <a:xfrm>
            <a:off x="3616967" y="2207643"/>
            <a:ext cx="5930950"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rebuchet MS" panose="020B0603020202020204"/>
                <a:ea typeface="+mn-ea"/>
                <a:cs typeface="+mn-cs"/>
              </a:rPr>
              <a:t>Jayme Lucas-Bauer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rebuchet MS" panose="020B0603020202020204"/>
                <a:ea typeface="+mn-ea"/>
                <a:cs typeface="+mn-cs"/>
              </a:rPr>
              <a:t>Neighborhood Development Project Manager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rebuchet MS" panose="020B0603020202020204"/>
                <a:ea typeface="+mn-ea"/>
                <a:cs typeface="+mn-cs"/>
                <a:hlinkClick r:id="rId8">
                  <a:extLst>
                    <a:ext uri="{A12FA001-AC4F-418D-AE19-62706E023703}">
                      <ahyp:hlinkClr xmlns:ahyp="http://schemas.microsoft.com/office/drawing/2018/hyperlinkcolor" val="tx"/>
                    </a:ext>
                  </a:extLst>
                </a:hlinkClick>
              </a:rPr>
              <a:t>jaymel@oldbrooklyn.com</a:t>
            </a:r>
            <a:endParaRPr kumimoji="0" lang="en-US" sz="2000" b="1" i="0"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rebuchet MS" panose="020B0603020202020204"/>
                <a:ea typeface="+mn-ea"/>
                <a:cs typeface="+mn-cs"/>
              </a:rPr>
              <a:t>216-459-1000</a:t>
            </a:r>
          </a:p>
        </p:txBody>
      </p:sp>
      <p:pic>
        <p:nvPicPr>
          <p:cNvPr id="14" name="Picture 13">
            <a:extLst>
              <a:ext uri="{FF2B5EF4-FFF2-40B4-BE49-F238E27FC236}">
                <a16:creationId xmlns:a16="http://schemas.microsoft.com/office/drawing/2014/main" id="{04CD18FA-7E1E-4465-8881-8AAD12BB24A5}"/>
              </a:ext>
            </a:extLst>
          </p:cNvPr>
          <p:cNvPicPr>
            <a:picLocks noChangeAspect="1"/>
          </p:cNvPicPr>
          <p:nvPr/>
        </p:nvPicPr>
        <p:blipFill>
          <a:blip r:embed="rId9"/>
          <a:stretch>
            <a:fillRect/>
          </a:stretch>
        </p:blipFill>
        <p:spPr>
          <a:xfrm>
            <a:off x="4060999" y="3790594"/>
            <a:ext cx="4400063" cy="2593098"/>
          </a:xfrm>
          <a:prstGeom prst="rect">
            <a:avLst/>
          </a:prstGeom>
        </p:spPr>
      </p:pic>
    </p:spTree>
    <p:extLst>
      <p:ext uri="{BB962C8B-B14F-4D97-AF65-F5344CB8AC3E}">
        <p14:creationId xmlns:p14="http://schemas.microsoft.com/office/powerpoint/2010/main" val="25637958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103033" y="6039778"/>
            <a:ext cx="1164249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Displaying census tracts with median household incomes between 80 and 120 percent of regional/MSA median ($69,465), or $55,572 - $83,358</a:t>
            </a:r>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1"/>
            <a:ext cx="12192003" cy="6064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3374B78D-3B62-401F-9B87-633BE46490C6}"/>
              </a:ext>
            </a:extLst>
          </p:cNvPr>
          <p:cNvSpPr txBox="1"/>
          <p:nvPr/>
        </p:nvSpPr>
        <p:spPr>
          <a:xfrm>
            <a:off x="3709137" y="407112"/>
            <a:ext cx="8168069" cy="502766"/>
          </a:xfrm>
          <a:prstGeom prst="rect">
            <a:avLst/>
          </a:prstGeom>
          <a:solidFill>
            <a:srgbClr val="E17D2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prstClr val="black"/>
                </a:solidFill>
                <a:effectLst/>
                <a:uLnTx/>
                <a:uFillTx/>
                <a:latin typeface="Calibri" panose="020F0502020204030204"/>
                <a:ea typeface="+mn-ea"/>
                <a:cs typeface="+mn-cs"/>
              </a:rPr>
              <a:t>http://middleneighborhoods.reomatch.com/</a:t>
            </a:r>
          </a:p>
        </p:txBody>
      </p:sp>
    </p:spTree>
    <p:extLst>
      <p:ext uri="{BB962C8B-B14F-4D97-AF65-F5344CB8AC3E}">
        <p14:creationId xmlns:p14="http://schemas.microsoft.com/office/powerpoint/2010/main" val="14231562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descr="SEHome5 cop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63050" cy="687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1524000" y="0"/>
            <a:ext cx="9163050" cy="6858000"/>
          </a:xfrm>
          <a:prstGeom prst="rect">
            <a:avLst/>
          </a:prstGeom>
          <a:solidFill>
            <a:schemeClr val="bg1">
              <a:alpha val="70195"/>
            </a:schemeClr>
          </a:solidFill>
          <a:ln>
            <a:noFill/>
          </a:ln>
          <a:effectLst>
            <a:outerShdw blurRad="40000" dist="23000" dir="5400000" rotWithShape="0">
              <a:srgbClr val="000000">
                <a:alpha val="34999"/>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411" name="Title 1"/>
          <p:cNvSpPr txBox="1">
            <a:spLocks/>
          </p:cNvSpPr>
          <p:nvPr/>
        </p:nvSpPr>
        <p:spPr bwMode="auto">
          <a:xfrm>
            <a:off x="1143000" y="1501774"/>
            <a:ext cx="9906000" cy="451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Garamond" charset="0"/>
                <a:ea typeface="ＭＳ Ｐゴシック" charset="0"/>
                <a:cs typeface="Garamond" charset="0"/>
              </a:rPr>
              <a:t>Recommendations</a:t>
            </a: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Garamond" charset="0"/>
              <a:ea typeface="ＭＳ Ｐゴシック" charset="0"/>
              <a:cs typeface="Garamond"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aramond" charset="0"/>
                <a:ea typeface="ＭＳ Ｐゴシック" charset="0"/>
                <a:cs typeface="Garamond" charset="0"/>
              </a:rPr>
              <a:t>Strong code enforcement is critical!</a:t>
            </a: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Garamond" charset="0"/>
              <a:ea typeface="ＭＳ Ｐゴシック" charset="0"/>
              <a:cs typeface="Garamond"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aramond" charset="0"/>
                <a:ea typeface="ＭＳ Ｐゴシック" charset="0"/>
                <a:cs typeface="Garamond" charset="0"/>
              </a:rPr>
              <a:t>Coordination with law department is essential!</a:t>
            </a: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Garamond" charset="0"/>
              <a:ea typeface="ＭＳ Ｐゴシック" charset="0"/>
              <a:cs typeface="Garamond"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aramond" charset="0"/>
                <a:ea typeface="ＭＳ Ｐゴシック" charset="0"/>
                <a:cs typeface="Garamond" charset="0"/>
              </a:rPr>
              <a:t>Regional information sharing is powerful!</a:t>
            </a:r>
          </a:p>
        </p:txBody>
      </p:sp>
      <p:sp>
        <p:nvSpPr>
          <p:cNvPr id="3" name="TextBox 2">
            <a:extLst>
              <a:ext uri="{FF2B5EF4-FFF2-40B4-BE49-F238E27FC236}">
                <a16:creationId xmlns:a16="http://schemas.microsoft.com/office/drawing/2014/main" id="{B4399412-EBDC-4297-9D9A-10444A739603}"/>
              </a:ext>
            </a:extLst>
          </p:cNvPr>
          <p:cNvSpPr txBox="1"/>
          <p:nvPr/>
        </p:nvSpPr>
        <p:spPr>
          <a:xfrm>
            <a:off x="5232400" y="41148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9454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80FD36B-3F2F-4563-8A6C-8FF32FF0EED8}"/>
              </a:ext>
            </a:extLst>
          </p:cNvPr>
          <p:cNvSpPr txBox="1"/>
          <p:nvPr/>
        </p:nvSpPr>
        <p:spPr>
          <a:xfrm>
            <a:off x="2489200" y="406400"/>
            <a:ext cx="6928359" cy="95795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Key Recommendations of the VAPAC Investor Working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Hold every person or entity with a responsibility to maintain property accountable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Require local agent-in-charge for non-local property owners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Transfer existing property maintenance violations to new owners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Make better use of the ability to use both criminal and civil proceedings for code compliance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Expand right to counsel, enact pay to stay and source of income protection legislation </a:t>
            </a:r>
          </a:p>
          <a:p>
            <a:pPr marL="285750" marR="0" lvl="0" indent="-285750" algn="l" defTabSz="914400" rtl="0" eaLnBrk="1" fontAlgn="auto" latinLnBrk="0" hangingPunct="1">
              <a:lnSpc>
                <a:spcPct val="115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Enhance enforcement of rental registration ordinances</a:t>
            </a:r>
          </a:p>
          <a:p>
            <a:pPr marL="285750" marR="0" lvl="0" indent="-285750" algn="l" defTabSz="914400" rtl="0" eaLnBrk="1" fontAlgn="auto" latinLnBrk="0" hangingPunct="1">
              <a:lnSpc>
                <a:spcPct val="115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Require an interior and exterior inspection including assessing lead hazards every three years</a:t>
            </a:r>
          </a:p>
          <a:p>
            <a:pPr marL="285750" marR="0" lvl="0" indent="-285750" algn="l" defTabSz="914400" rtl="0" eaLnBrk="1" fontAlgn="auto" latinLnBrk="0" hangingPunct="1">
              <a:lnSpc>
                <a:spcPct val="115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Make repair capital accessible to mom-and-pop landlords through a loan-loss reserve fund and provide significant grant funding for lead remediation</a:t>
            </a:r>
          </a:p>
          <a:p>
            <a:pPr marL="285750" marR="0" lvl="0" indent="-285750" algn="l" defTabSz="914400" rtl="0" eaLnBrk="1" fontAlgn="auto" latinLnBrk="0" hangingPunct="1">
              <a:lnSpc>
                <a:spcPct val="115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Ensure that adequate funding is available to demolish vacant parcels that cannot reasonably be rehabilitated</a:t>
            </a:r>
          </a:p>
          <a:p>
            <a:pPr marL="285750" marR="0" lvl="0" indent="-285750" algn="l" defTabSz="914400" rtl="0" eaLnBrk="1" fontAlgn="auto" latinLnBrk="0" hangingPunct="1">
              <a:lnSpc>
                <a:spcPct val="115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Create a targeted down payment assistance program to spur homeownership in areas with high rates of business ownership</a:t>
            </a: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78471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423" y="1696472"/>
            <a:ext cx="4128729" cy="3129152"/>
          </a:xfrm>
        </p:spPr>
        <p:txBody>
          <a:bodyPr>
            <a:normAutofit/>
          </a:bodyPr>
          <a:lstStyle/>
          <a:p>
            <a:pPr algn="r"/>
            <a:r>
              <a:rPr lang="en-US" sz="3600" b="1" dirty="0">
                <a:solidFill>
                  <a:srgbClr val="EC8620"/>
                </a:solidFill>
              </a:rPr>
              <a:t>Q &amp; A</a:t>
            </a:r>
          </a:p>
        </p:txBody>
      </p:sp>
      <p:sp>
        <p:nvSpPr>
          <p:cNvPr id="3" name="Content Placeholder 2"/>
          <p:cNvSpPr>
            <a:spLocks noGrp="1"/>
          </p:cNvSpPr>
          <p:nvPr>
            <p:ph idx="1"/>
          </p:nvPr>
        </p:nvSpPr>
        <p:spPr>
          <a:xfrm>
            <a:off x="5384801" y="1236986"/>
            <a:ext cx="7025879" cy="5670839"/>
          </a:xfrm>
        </p:spPr>
        <p:txBody>
          <a:bodyPr anchor="ctr">
            <a:normAutofit/>
          </a:bodyPr>
          <a:lstStyle/>
          <a:p>
            <a:pPr marL="0" indent="0">
              <a:buNone/>
            </a:pPr>
            <a:endParaRPr lang="en-US" dirty="0"/>
          </a:p>
          <a:p>
            <a:pPr marL="0" indent="0">
              <a:buNone/>
            </a:pPr>
            <a:endParaRPr lang="en-US" dirty="0"/>
          </a:p>
          <a:p>
            <a:pPr marL="0" indent="0">
              <a:buNone/>
            </a:pPr>
            <a:endParaRPr lang="en-US" sz="2400" dirty="0"/>
          </a:p>
          <a:p>
            <a:endParaRPr lang="en-US" sz="2400" dirty="0"/>
          </a:p>
        </p:txBody>
      </p:sp>
      <p:sp>
        <p:nvSpPr>
          <p:cNvPr id="5" name="Rectangle 4">
            <a:extLst>
              <a:ext uri="{FF2B5EF4-FFF2-40B4-BE49-F238E27FC236}">
                <a16:creationId xmlns:a16="http://schemas.microsoft.com/office/drawing/2014/main" id="{2E5C01E9-F166-4D0C-AFB6-10F3FEFF2386}"/>
              </a:ext>
            </a:extLst>
          </p:cNvPr>
          <p:cNvSpPr/>
          <p:nvPr/>
        </p:nvSpPr>
        <p:spPr>
          <a:xfrm>
            <a:off x="0" y="5894125"/>
            <a:ext cx="12192000" cy="963876"/>
          </a:xfrm>
          <a:prstGeom prst="rect">
            <a:avLst/>
          </a:prstGeom>
          <a:solidFill>
            <a:srgbClr val="E17D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9E8CA643-62A2-4DC3-B0DA-E6A8EAB8B727}"/>
              </a:ext>
            </a:extLst>
          </p:cNvPr>
          <p:cNvSpPr txBox="1">
            <a:spLocks/>
          </p:cNvSpPr>
          <p:nvPr/>
        </p:nvSpPr>
        <p:spPr>
          <a:xfrm>
            <a:off x="4754593" y="967409"/>
            <a:ext cx="7414089" cy="500136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a:t>Sally Martin</a:t>
            </a:r>
          </a:p>
          <a:p>
            <a:pPr lvl="1"/>
            <a:r>
              <a:rPr lang="en-US" dirty="0"/>
              <a:t>Housing Director</a:t>
            </a:r>
          </a:p>
          <a:p>
            <a:pPr lvl="1"/>
            <a:r>
              <a:rPr lang="en-US" dirty="0"/>
              <a:t>City of South Euclid</a:t>
            </a:r>
          </a:p>
          <a:p>
            <a:pPr marL="0" indent="0">
              <a:buFont typeface="Arial" panose="020B0604020202020204" pitchFamily="34" charset="0"/>
              <a:buNone/>
            </a:pPr>
            <a:r>
              <a:rPr lang="en-US" sz="3200" dirty="0"/>
              <a:t>Timothy </a:t>
            </a:r>
            <a:r>
              <a:rPr lang="en-US" sz="3200" dirty="0" err="1"/>
              <a:t>Kobie</a:t>
            </a:r>
            <a:r>
              <a:rPr lang="en-US" sz="3200" dirty="0"/>
              <a:t>, PhD</a:t>
            </a:r>
          </a:p>
          <a:p>
            <a:pPr lvl="1"/>
            <a:r>
              <a:rPr lang="en-US" dirty="0"/>
              <a:t>Business Process Analysist</a:t>
            </a:r>
          </a:p>
          <a:p>
            <a:pPr lvl="1"/>
            <a:r>
              <a:rPr lang="en-US" dirty="0"/>
              <a:t>City of Cleveland</a:t>
            </a:r>
          </a:p>
          <a:p>
            <a:pPr marL="0" indent="0">
              <a:buFont typeface="Arial" panose="020B0604020202020204" pitchFamily="34" charset="0"/>
              <a:buNone/>
            </a:pPr>
            <a:r>
              <a:rPr lang="en-US" sz="3200" dirty="0"/>
              <a:t>Jayme Lucas-Bauer</a:t>
            </a:r>
          </a:p>
          <a:p>
            <a:pPr lvl="1"/>
            <a:r>
              <a:rPr lang="en-US" dirty="0"/>
              <a:t>Neighborhood Development Project Manager</a:t>
            </a:r>
          </a:p>
          <a:p>
            <a:pPr lvl="1"/>
            <a:r>
              <a:rPr lang="en-US" dirty="0"/>
              <a:t>Old Brooklyn CDC</a:t>
            </a:r>
          </a:p>
        </p:txBody>
      </p:sp>
    </p:spTree>
    <p:extLst>
      <p:ext uri="{BB962C8B-B14F-4D97-AF65-F5344CB8AC3E}">
        <p14:creationId xmlns:p14="http://schemas.microsoft.com/office/powerpoint/2010/main" val="21743590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423" y="1696472"/>
            <a:ext cx="4128729" cy="3129152"/>
          </a:xfrm>
        </p:spPr>
        <p:txBody>
          <a:bodyPr>
            <a:normAutofit/>
          </a:bodyPr>
          <a:lstStyle/>
          <a:p>
            <a:pPr algn="r"/>
            <a:r>
              <a:rPr lang="en-US" sz="3600" dirty="0">
                <a:solidFill>
                  <a:srgbClr val="EC8620"/>
                </a:solidFill>
              </a:rPr>
              <a:t>Subscribe</a:t>
            </a:r>
          </a:p>
        </p:txBody>
      </p:sp>
      <p:sp>
        <p:nvSpPr>
          <p:cNvPr id="3" name="Content Placeholder 2"/>
          <p:cNvSpPr>
            <a:spLocks noGrp="1"/>
          </p:cNvSpPr>
          <p:nvPr>
            <p:ph idx="1"/>
          </p:nvPr>
        </p:nvSpPr>
        <p:spPr>
          <a:xfrm>
            <a:off x="5384801" y="1236986"/>
            <a:ext cx="7025879" cy="5670839"/>
          </a:xfrm>
        </p:spPr>
        <p:txBody>
          <a:bodyPr anchor="ctr">
            <a:normAutofit/>
          </a:bodyPr>
          <a:lstStyle/>
          <a:p>
            <a:pPr marL="0" indent="0">
              <a:buNone/>
            </a:pPr>
            <a:r>
              <a:rPr lang="en-US" sz="2400" dirty="0"/>
              <a:t>Center for Community Progress</a:t>
            </a:r>
          </a:p>
          <a:p>
            <a:pPr marL="0" indent="0">
              <a:buNone/>
            </a:pPr>
            <a:r>
              <a:rPr lang="en-US" sz="2400" dirty="0"/>
              <a:t>Check out: The Cornerstone Webinar Series</a:t>
            </a:r>
            <a:endParaRPr lang="en-US" dirty="0"/>
          </a:p>
          <a:p>
            <a:pPr marL="0" indent="0">
              <a:buNone/>
            </a:pPr>
            <a:endParaRPr lang="en-US" dirty="0"/>
          </a:p>
          <a:p>
            <a:pPr marL="0" indent="0">
              <a:buNone/>
            </a:pPr>
            <a:endParaRPr lang="en-US" sz="2400" dirty="0"/>
          </a:p>
          <a:p>
            <a:endParaRPr lang="en-US" sz="2400" dirty="0"/>
          </a:p>
        </p:txBody>
      </p:sp>
      <p:sp>
        <p:nvSpPr>
          <p:cNvPr id="5" name="Rectangle 4">
            <a:extLst>
              <a:ext uri="{FF2B5EF4-FFF2-40B4-BE49-F238E27FC236}">
                <a16:creationId xmlns:a16="http://schemas.microsoft.com/office/drawing/2014/main" id="{2E5C01E9-F166-4D0C-AFB6-10F3FEFF2386}"/>
              </a:ext>
            </a:extLst>
          </p:cNvPr>
          <p:cNvSpPr/>
          <p:nvPr/>
        </p:nvSpPr>
        <p:spPr>
          <a:xfrm>
            <a:off x="0" y="5894125"/>
            <a:ext cx="12192000" cy="963876"/>
          </a:xfrm>
          <a:prstGeom prst="rect">
            <a:avLst/>
          </a:prstGeom>
          <a:solidFill>
            <a:srgbClr val="E17D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34444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79714" y="1696472"/>
            <a:ext cx="3590438" cy="3129152"/>
          </a:xfrm>
        </p:spPr>
        <p:txBody>
          <a:bodyPr>
            <a:normAutofit/>
          </a:bodyPr>
          <a:lstStyle/>
          <a:p>
            <a:pPr algn="r"/>
            <a:r>
              <a:rPr lang="en-US" sz="3600" dirty="0">
                <a:solidFill>
                  <a:srgbClr val="EC8620"/>
                </a:solidFill>
              </a:rPr>
              <a:t> Next Webinar</a:t>
            </a:r>
            <a:br>
              <a:rPr lang="en-US" sz="3600" dirty="0">
                <a:solidFill>
                  <a:srgbClr val="EC8620"/>
                </a:solidFill>
              </a:rPr>
            </a:br>
            <a:r>
              <a:rPr lang="en-US" sz="3600" dirty="0">
                <a:solidFill>
                  <a:srgbClr val="EC8620"/>
                </a:solidFill>
              </a:rPr>
              <a:t>December 16, 2021</a:t>
            </a:r>
          </a:p>
        </p:txBody>
      </p:sp>
      <p:sp>
        <p:nvSpPr>
          <p:cNvPr id="3" name="Content Placeholder 2"/>
          <p:cNvSpPr>
            <a:spLocks noGrp="1"/>
          </p:cNvSpPr>
          <p:nvPr>
            <p:ph idx="1"/>
          </p:nvPr>
        </p:nvSpPr>
        <p:spPr>
          <a:xfrm>
            <a:off x="4890126" y="1187161"/>
            <a:ext cx="7025879" cy="5670839"/>
          </a:xfrm>
        </p:spPr>
        <p:txBody>
          <a:bodyPr anchor="ctr">
            <a:normAutofit/>
          </a:bodyPr>
          <a:lstStyle/>
          <a:p>
            <a:pPr marL="0" indent="0">
              <a:buNone/>
            </a:pPr>
            <a:r>
              <a:rPr lang="en-US" sz="2600" b="1" dirty="0" err="1"/>
              <a:t>Sunbeld</a:t>
            </a:r>
            <a:r>
              <a:rPr lang="en-US" sz="2600" b="1" dirty="0"/>
              <a:t> Middles</a:t>
            </a:r>
          </a:p>
          <a:p>
            <a:r>
              <a:rPr lang="en-US" sz="2400" dirty="0"/>
              <a:t>Lori </a:t>
            </a:r>
            <a:r>
              <a:rPr lang="en-US" sz="2400" dirty="0" err="1"/>
              <a:t>Shwarz</a:t>
            </a:r>
            <a:endParaRPr lang="en-US" sz="2400" dirty="0"/>
          </a:p>
          <a:p>
            <a:r>
              <a:rPr lang="en-US" sz="2400" dirty="0"/>
              <a:t>Alan </a:t>
            </a:r>
            <a:r>
              <a:rPr lang="en-US" sz="2400" dirty="0" err="1"/>
              <a:t>Malach</a:t>
            </a:r>
            <a:endParaRPr lang="en-US" sz="2400" dirty="0"/>
          </a:p>
          <a:p>
            <a:endParaRPr lang="en-US" sz="2400" dirty="0"/>
          </a:p>
          <a:p>
            <a:pPr marL="0" indent="0">
              <a:buNone/>
            </a:pPr>
            <a:r>
              <a:rPr lang="en-US" sz="2400" dirty="0"/>
              <a:t>TIME</a:t>
            </a:r>
          </a:p>
          <a:p>
            <a:pPr marL="0" indent="0">
              <a:buNone/>
            </a:pPr>
            <a:endParaRPr lang="en-US" sz="2400" dirty="0"/>
          </a:p>
          <a:p>
            <a:pPr marL="0" indent="0">
              <a:buNone/>
            </a:pPr>
            <a:endParaRPr lang="en-US" sz="2400" dirty="0"/>
          </a:p>
          <a:p>
            <a:pPr marL="0" indent="0">
              <a:buNone/>
            </a:pPr>
            <a:endParaRPr lang="en-US" dirty="0"/>
          </a:p>
          <a:p>
            <a:pPr marL="0" indent="0">
              <a:buNone/>
            </a:pPr>
            <a:endParaRPr lang="en-US" sz="2400" dirty="0"/>
          </a:p>
          <a:p>
            <a:endParaRPr lang="en-US" sz="2400" dirty="0"/>
          </a:p>
        </p:txBody>
      </p:sp>
      <p:sp>
        <p:nvSpPr>
          <p:cNvPr id="5" name="Rectangle 4">
            <a:extLst>
              <a:ext uri="{FF2B5EF4-FFF2-40B4-BE49-F238E27FC236}">
                <a16:creationId xmlns:a16="http://schemas.microsoft.com/office/drawing/2014/main" id="{2E5C01E9-F166-4D0C-AFB6-10F3FEFF2386}"/>
              </a:ext>
            </a:extLst>
          </p:cNvPr>
          <p:cNvSpPr/>
          <p:nvPr/>
        </p:nvSpPr>
        <p:spPr>
          <a:xfrm>
            <a:off x="0" y="5894125"/>
            <a:ext cx="12192000" cy="963876"/>
          </a:xfrm>
          <a:prstGeom prst="rect">
            <a:avLst/>
          </a:prstGeom>
          <a:solidFill>
            <a:srgbClr val="E17D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65937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9714" y="1696472"/>
            <a:ext cx="3590438" cy="3129152"/>
          </a:xfrm>
        </p:spPr>
        <p:txBody>
          <a:bodyPr>
            <a:normAutofit/>
          </a:bodyPr>
          <a:lstStyle/>
          <a:p>
            <a:pPr algn="r"/>
            <a:r>
              <a:rPr lang="en-US" sz="3600" dirty="0">
                <a:solidFill>
                  <a:srgbClr val="EC8620"/>
                </a:solidFill>
              </a:rPr>
              <a:t>Thank you for  joining us!</a:t>
            </a:r>
          </a:p>
        </p:txBody>
      </p:sp>
      <p:sp>
        <p:nvSpPr>
          <p:cNvPr id="3" name="Content Placeholder 2"/>
          <p:cNvSpPr>
            <a:spLocks noGrp="1"/>
          </p:cNvSpPr>
          <p:nvPr>
            <p:ph idx="1"/>
          </p:nvPr>
        </p:nvSpPr>
        <p:spPr>
          <a:xfrm>
            <a:off x="4890126" y="1187161"/>
            <a:ext cx="7025879" cy="5670839"/>
          </a:xfrm>
        </p:spPr>
        <p:txBody>
          <a:bodyPr anchor="ctr">
            <a:normAutofit/>
          </a:bodyPr>
          <a:lstStyle/>
          <a:p>
            <a:pPr marL="0" indent="0">
              <a:buNone/>
            </a:pPr>
            <a:r>
              <a:rPr lang="en-US" sz="2400" dirty="0"/>
              <a:t>Please email us if you have ideas for webinars, case studies, news stories, etc.</a:t>
            </a:r>
          </a:p>
          <a:p>
            <a:pPr marL="0" indent="0">
              <a:buNone/>
            </a:pPr>
            <a:endParaRPr lang="en-US" sz="2400" dirty="0"/>
          </a:p>
          <a:p>
            <a:pPr marL="0" indent="0">
              <a:buNone/>
            </a:pPr>
            <a:r>
              <a:rPr lang="en-US" sz="2400" dirty="0"/>
              <a:t>Tell us about your experience today!</a:t>
            </a:r>
            <a:endParaRPr lang="en-US" dirty="0"/>
          </a:p>
          <a:p>
            <a:pPr marL="0" indent="0">
              <a:buNone/>
            </a:pPr>
            <a:endParaRPr lang="en-US" dirty="0"/>
          </a:p>
          <a:p>
            <a:pPr marL="0" indent="0">
              <a:buNone/>
            </a:pPr>
            <a:endParaRPr lang="en-US" sz="2400" dirty="0"/>
          </a:p>
          <a:p>
            <a:endParaRPr lang="en-US" sz="2400" dirty="0"/>
          </a:p>
        </p:txBody>
      </p:sp>
      <p:sp>
        <p:nvSpPr>
          <p:cNvPr id="5" name="Rectangle 4">
            <a:extLst>
              <a:ext uri="{FF2B5EF4-FFF2-40B4-BE49-F238E27FC236}">
                <a16:creationId xmlns:a16="http://schemas.microsoft.com/office/drawing/2014/main" id="{2E5C01E9-F166-4D0C-AFB6-10F3FEFF2386}"/>
              </a:ext>
            </a:extLst>
          </p:cNvPr>
          <p:cNvSpPr/>
          <p:nvPr/>
        </p:nvSpPr>
        <p:spPr>
          <a:xfrm>
            <a:off x="0" y="5894125"/>
            <a:ext cx="12192000" cy="963876"/>
          </a:xfrm>
          <a:prstGeom prst="rect">
            <a:avLst/>
          </a:prstGeom>
          <a:solidFill>
            <a:srgbClr val="E17D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17310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uilding, outdoor&#10;&#10;Description automatically generated">
            <a:extLst>
              <a:ext uri="{FF2B5EF4-FFF2-40B4-BE49-F238E27FC236}">
                <a16:creationId xmlns:a16="http://schemas.microsoft.com/office/drawing/2014/main" id="{2EE2E89E-C6BA-A248-A1EB-137E2561600C}"/>
              </a:ext>
            </a:extLst>
          </p:cNvPr>
          <p:cNvPicPr>
            <a:picLocks noChangeAspect="1"/>
          </p:cNvPicPr>
          <p:nvPr/>
        </p:nvPicPr>
        <p:blipFill rotWithShape="1">
          <a:blip r:embed="rId2">
            <a:extLst>
              <a:ext uri="{28A0092B-C50C-407E-A947-70E740481C1C}">
                <a14:useLocalDpi xmlns:a14="http://schemas.microsoft.com/office/drawing/2010/main" val="0"/>
              </a:ext>
            </a:extLst>
          </a:blip>
          <a:srcRect t="2157" r="15254" b="6933"/>
          <a:stretch/>
        </p:blipFill>
        <p:spPr>
          <a:xfrm>
            <a:off x="3523488" y="10"/>
            <a:ext cx="8668512" cy="6857990"/>
          </a:xfrm>
          <a:prstGeom prst="rect">
            <a:avLst/>
          </a:prstGeom>
        </p:spPr>
      </p:pic>
      <p:sp>
        <p:nvSpPr>
          <p:cNvPr id="2" name="Title 1"/>
          <p:cNvSpPr>
            <a:spLocks noGrp="1"/>
          </p:cNvSpPr>
          <p:nvPr>
            <p:ph type="title"/>
          </p:nvPr>
        </p:nvSpPr>
        <p:spPr>
          <a:xfrm>
            <a:off x="371856" y="1115569"/>
            <a:ext cx="3438144" cy="1289304"/>
          </a:xfrm>
        </p:spPr>
        <p:txBody>
          <a:bodyPr anchor="b">
            <a:normAutofit fontScale="90000"/>
          </a:bodyPr>
          <a:lstStyle/>
          <a:p>
            <a:r>
              <a:rPr lang="en-US" sz="2200" b="1" dirty="0"/>
              <a:t>JOIN US!</a:t>
            </a:r>
            <a:br>
              <a:rPr lang="en-US" sz="2200" b="1" dirty="0"/>
            </a:br>
            <a:r>
              <a:rPr lang="en-US" sz="2200" b="1" dirty="0"/>
              <a:t>The Middle Neighborhoods Community of Practice</a:t>
            </a:r>
            <a:br>
              <a:rPr lang="en-US" sz="2200" b="1" dirty="0"/>
            </a:br>
            <a:r>
              <a:rPr lang="en-US" sz="2200" b="1" dirty="0"/>
              <a:t>(CoP)</a:t>
            </a:r>
            <a:br>
              <a:rPr lang="en-US" sz="1800" dirty="0"/>
            </a:br>
            <a:endParaRPr lang="en-US" sz="1800" i="1" dirty="0"/>
          </a:p>
        </p:txBody>
      </p:sp>
      <p:sp>
        <p:nvSpPr>
          <p:cNvPr id="4" name="Content Placeholder 3"/>
          <p:cNvSpPr>
            <a:spLocks noGrp="1"/>
          </p:cNvSpPr>
          <p:nvPr>
            <p:ph idx="1"/>
          </p:nvPr>
        </p:nvSpPr>
        <p:spPr>
          <a:xfrm>
            <a:off x="371094" y="2718054"/>
            <a:ext cx="3438906" cy="3207258"/>
          </a:xfrm>
        </p:spPr>
        <p:txBody>
          <a:bodyPr anchor="t">
            <a:normAutofit fontScale="92500" lnSpcReduction="20000"/>
          </a:bodyPr>
          <a:lstStyle/>
          <a:p>
            <a:pPr marL="0" indent="0">
              <a:buNone/>
            </a:pPr>
            <a:r>
              <a:rPr lang="en-US" sz="1700" dirty="0"/>
              <a:t>The Middle Neighborhoods CoP is an informal, facilitated network of practitioners, researchers and policymakers engaged in revitalizing middle neighborhoods. CoP members share learnings through topical webinars, referrals, site visits, phone calls, and occasional larger group events.</a:t>
            </a:r>
          </a:p>
          <a:p>
            <a:pPr marL="0" indent="0">
              <a:buNone/>
            </a:pPr>
            <a:endParaRPr lang="en-US" sz="1700" dirty="0"/>
          </a:p>
          <a:p>
            <a:pPr marL="0" indent="0">
              <a:buNone/>
            </a:pPr>
            <a:r>
              <a:rPr lang="en-US" sz="1700" dirty="0"/>
              <a:t>There are currently more than 800 people in the </a:t>
            </a:r>
            <a:r>
              <a:rPr lang="en-US" sz="1700" dirty="0" err="1"/>
              <a:t>CoP.</a:t>
            </a:r>
            <a:r>
              <a:rPr lang="en-US" sz="1700" dirty="0"/>
              <a:t> Please join us!</a:t>
            </a:r>
          </a:p>
          <a:p>
            <a:pPr marL="0" indent="0">
              <a:buNone/>
            </a:pPr>
            <a:endParaRPr lang="en-US" sz="1700" dirty="0"/>
          </a:p>
          <a:p>
            <a:pPr marL="0" indent="0">
              <a:buNone/>
            </a:pPr>
            <a:r>
              <a:rPr lang="en-US" sz="1700" dirty="0" err="1"/>
              <a:t>middleneighborhoods.org</a:t>
            </a:r>
            <a:endParaRPr lang="en-US" sz="1700" dirty="0"/>
          </a:p>
        </p:txBody>
      </p:sp>
    </p:spTree>
    <p:extLst>
      <p:ext uri="{BB962C8B-B14F-4D97-AF65-F5344CB8AC3E}">
        <p14:creationId xmlns:p14="http://schemas.microsoft.com/office/powerpoint/2010/main" val="41677364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68971" y="4397422"/>
            <a:ext cx="11139855" cy="930447"/>
          </a:xfrm>
        </p:spPr>
        <p:txBody>
          <a:bodyPr vert="horz" lIns="91440" tIns="45720" rIns="91440" bIns="45720" rtlCol="0" anchor="b">
            <a:normAutofit/>
            <a:scene3d>
              <a:camera prst="orthographicFront"/>
              <a:lightRig rig="soft" dir="t"/>
            </a:scene3d>
            <a:sp3d prstMaterial="softEdge">
              <a:bevelT w="25400" h="25400"/>
            </a:sp3d>
          </a:bodyPr>
          <a:lstStyle/>
          <a:p>
            <a:pPr algn="ctr"/>
            <a:r>
              <a:rPr lang="en-US" sz="3600" dirty="0">
                <a:solidFill>
                  <a:schemeClr val="tx1">
                    <a:lumMod val="50000"/>
                    <a:lumOff val="50000"/>
                  </a:schemeClr>
                </a:solidFill>
              </a:rPr>
              <a:t>For more Information</a:t>
            </a:r>
          </a:p>
        </p:txBody>
      </p:sp>
      <p:pic>
        <p:nvPicPr>
          <p:cNvPr id="7" name="Content Placeholder 6">
            <a:extLst>
              <a:ext uri="{FF2B5EF4-FFF2-40B4-BE49-F238E27FC236}">
                <a16:creationId xmlns:a16="http://schemas.microsoft.com/office/drawing/2014/main" id="{80E36DCE-AB13-CB4D-8EC8-D85CAF14CDCD}"/>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568971" y="1487855"/>
            <a:ext cx="2748375" cy="3997637"/>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85730" y="2466182"/>
            <a:ext cx="3433324" cy="180249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916466" y="1472094"/>
            <a:ext cx="2548492" cy="3997637"/>
          </a:xfrm>
          <a:prstGeom prst="rect">
            <a:avLst/>
          </a:prstGeom>
        </p:spPr>
      </p:pic>
      <p:sp>
        <p:nvSpPr>
          <p:cNvPr id="2" name="TextBox 1"/>
          <p:cNvSpPr txBox="1"/>
          <p:nvPr/>
        </p:nvSpPr>
        <p:spPr>
          <a:xfrm>
            <a:off x="1481837" y="5598476"/>
            <a:ext cx="931412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600" normalizeH="0" baseline="0" noProof="0" dirty="0">
                <a:ln>
                  <a:noFill/>
                </a:ln>
                <a:solidFill>
                  <a:prstClr val="black">
                    <a:lumMod val="50000"/>
                    <a:lumOff val="50000"/>
                  </a:prstClr>
                </a:solidFill>
                <a:effectLst/>
                <a:uLnTx/>
                <a:uFillTx/>
                <a:latin typeface="Calibri" panose="020F0502020204030204"/>
                <a:ea typeface="+mn-ea"/>
                <a:cs typeface="+mn-cs"/>
              </a:rPr>
              <a:t>www.middleneighborhoods.org</a:t>
            </a:r>
          </a:p>
        </p:txBody>
      </p:sp>
      <p:sp>
        <p:nvSpPr>
          <p:cNvPr id="3" name="TextBox 2"/>
          <p:cNvSpPr txBox="1"/>
          <p:nvPr/>
        </p:nvSpPr>
        <p:spPr>
          <a:xfrm>
            <a:off x="1360309" y="228795"/>
            <a:ext cx="921433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rPr>
              <a:t>Questions or Ideas?</a:t>
            </a:r>
          </a:p>
        </p:txBody>
      </p:sp>
      <p:sp>
        <p:nvSpPr>
          <p:cNvPr id="10" name="TextBox 9">
            <a:extLst>
              <a:ext uri="{FF2B5EF4-FFF2-40B4-BE49-F238E27FC236}">
                <a16:creationId xmlns:a16="http://schemas.microsoft.com/office/drawing/2014/main" id="{E3592E03-5B67-42CD-BFE5-F7E547BE7182}"/>
              </a:ext>
            </a:extLst>
          </p:cNvPr>
          <p:cNvSpPr txBox="1"/>
          <p:nvPr/>
        </p:nvSpPr>
        <p:spPr>
          <a:xfrm>
            <a:off x="1481837" y="6273882"/>
            <a:ext cx="1022698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highlight>
                  <a:srgbClr val="EC8620"/>
                </a:highlight>
                <a:uLnTx/>
                <a:uFillTx/>
                <a:latin typeface="Calibri" panose="020F0502020204030204"/>
                <a:ea typeface="+mn-ea"/>
                <a:cs typeface="+mn-cs"/>
              </a:rPr>
              <a:t>Mapping Tool: http://middleneighborhoods.reomatch.com/</a:t>
            </a:r>
          </a:p>
        </p:txBody>
      </p:sp>
    </p:spTree>
    <p:extLst>
      <p:ext uri="{BB962C8B-B14F-4D97-AF65-F5344CB8AC3E}">
        <p14:creationId xmlns:p14="http://schemas.microsoft.com/office/powerpoint/2010/main" val="19976502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752" y="1595206"/>
            <a:ext cx="3494363" cy="2363801"/>
          </a:xfrm>
        </p:spPr>
        <p:txBody>
          <a:bodyPr>
            <a:normAutofit/>
          </a:bodyPr>
          <a:lstStyle/>
          <a:p>
            <a:pPr algn="r"/>
            <a:r>
              <a:rPr lang="en-US" sz="3600" dirty="0">
                <a:solidFill>
                  <a:srgbClr val="EC8620"/>
                </a:solidFill>
              </a:rPr>
              <a:t>Guests</a:t>
            </a:r>
          </a:p>
        </p:txBody>
      </p:sp>
      <p:sp>
        <p:nvSpPr>
          <p:cNvPr id="3" name="Content Placeholder 2"/>
          <p:cNvSpPr>
            <a:spLocks noGrp="1"/>
          </p:cNvSpPr>
          <p:nvPr>
            <p:ph idx="1"/>
          </p:nvPr>
        </p:nvSpPr>
        <p:spPr>
          <a:xfrm>
            <a:off x="4754593" y="0"/>
            <a:ext cx="7414089" cy="5968769"/>
          </a:xfrm>
        </p:spPr>
        <p:txBody>
          <a:bodyPr anchor="ctr">
            <a:normAutofit/>
          </a:bodyPr>
          <a:lstStyle/>
          <a:p>
            <a:pPr marL="0" indent="0">
              <a:buNone/>
            </a:pPr>
            <a:r>
              <a:rPr lang="en-US" sz="3200" dirty="0"/>
              <a:t>Sally Martin</a:t>
            </a:r>
          </a:p>
          <a:p>
            <a:pPr lvl="1"/>
            <a:r>
              <a:rPr lang="en-US" dirty="0"/>
              <a:t>Housing Director</a:t>
            </a:r>
          </a:p>
          <a:p>
            <a:pPr lvl="1"/>
            <a:r>
              <a:rPr lang="en-US" dirty="0"/>
              <a:t>City of South Euclid</a:t>
            </a:r>
          </a:p>
          <a:p>
            <a:pPr marL="0" indent="0">
              <a:buNone/>
            </a:pPr>
            <a:r>
              <a:rPr lang="en-US" sz="3200" dirty="0"/>
              <a:t>Timothy </a:t>
            </a:r>
            <a:r>
              <a:rPr lang="en-US" sz="3200" dirty="0" err="1"/>
              <a:t>Kobie</a:t>
            </a:r>
            <a:r>
              <a:rPr lang="en-US" sz="3200" dirty="0"/>
              <a:t>, PhD</a:t>
            </a:r>
          </a:p>
          <a:p>
            <a:pPr lvl="1"/>
            <a:r>
              <a:rPr lang="en-US" dirty="0"/>
              <a:t>Business Process Analysist</a:t>
            </a:r>
          </a:p>
          <a:p>
            <a:pPr lvl="1"/>
            <a:r>
              <a:rPr lang="en-US" dirty="0"/>
              <a:t>City of Cleveland</a:t>
            </a:r>
          </a:p>
          <a:p>
            <a:pPr marL="0" indent="0">
              <a:buNone/>
            </a:pPr>
            <a:r>
              <a:rPr lang="en-US" sz="3200" dirty="0"/>
              <a:t>Jayme Lucas-Bauer</a:t>
            </a:r>
          </a:p>
          <a:p>
            <a:pPr lvl="1"/>
            <a:r>
              <a:rPr lang="en-US" dirty="0"/>
              <a:t>Neighborhood Development Project Manager</a:t>
            </a:r>
          </a:p>
          <a:p>
            <a:pPr lvl="1"/>
            <a:r>
              <a:rPr lang="en-US" dirty="0"/>
              <a:t>Old Brooklyn CDC</a:t>
            </a:r>
          </a:p>
        </p:txBody>
      </p:sp>
      <p:sp>
        <p:nvSpPr>
          <p:cNvPr id="5" name="Rectangle 4">
            <a:extLst>
              <a:ext uri="{FF2B5EF4-FFF2-40B4-BE49-F238E27FC236}">
                <a16:creationId xmlns:a16="http://schemas.microsoft.com/office/drawing/2014/main" id="{435F4A0B-BC39-4CA2-AB9C-EBD570392991}"/>
              </a:ext>
            </a:extLst>
          </p:cNvPr>
          <p:cNvSpPr/>
          <p:nvPr/>
        </p:nvSpPr>
        <p:spPr>
          <a:xfrm>
            <a:off x="0" y="5968770"/>
            <a:ext cx="12192000" cy="963876"/>
          </a:xfrm>
          <a:prstGeom prst="rect">
            <a:avLst/>
          </a:prstGeom>
          <a:solidFill>
            <a:srgbClr val="E17D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66260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752" y="1595206"/>
            <a:ext cx="3494363" cy="2363801"/>
          </a:xfrm>
        </p:spPr>
        <p:txBody>
          <a:bodyPr>
            <a:normAutofit/>
          </a:bodyPr>
          <a:lstStyle/>
          <a:p>
            <a:pPr algn="r"/>
            <a:r>
              <a:rPr lang="en-US" sz="3600" dirty="0">
                <a:solidFill>
                  <a:srgbClr val="EC8620"/>
                </a:solidFill>
              </a:rPr>
              <a:t>Agenda</a:t>
            </a:r>
          </a:p>
        </p:txBody>
      </p:sp>
      <p:sp>
        <p:nvSpPr>
          <p:cNvPr id="3" name="Content Placeholder 2"/>
          <p:cNvSpPr>
            <a:spLocks noGrp="1"/>
          </p:cNvSpPr>
          <p:nvPr>
            <p:ph idx="1"/>
          </p:nvPr>
        </p:nvSpPr>
        <p:spPr>
          <a:xfrm>
            <a:off x="4754593" y="0"/>
            <a:ext cx="7414089" cy="5968769"/>
          </a:xfrm>
        </p:spPr>
        <p:txBody>
          <a:bodyPr anchor="ctr">
            <a:normAutofit/>
          </a:bodyPr>
          <a:lstStyle/>
          <a:p>
            <a:pPr marL="0" indent="0">
              <a:buNone/>
            </a:pPr>
            <a:r>
              <a:rPr lang="en-US" sz="3200" dirty="0"/>
              <a:t>Intro to Middle Neighborhoods</a:t>
            </a:r>
          </a:p>
          <a:p>
            <a:pPr lvl="1"/>
            <a:r>
              <a:rPr lang="en-US" dirty="0"/>
              <a:t>Marcia </a:t>
            </a:r>
            <a:r>
              <a:rPr lang="en-US" dirty="0" err="1"/>
              <a:t>Nedland</a:t>
            </a:r>
            <a:endParaRPr lang="en-US" dirty="0"/>
          </a:p>
          <a:p>
            <a:pPr marL="0" indent="0">
              <a:buNone/>
            </a:pPr>
            <a:r>
              <a:rPr lang="en-US" sz="3200" dirty="0"/>
              <a:t>City Perspective</a:t>
            </a:r>
          </a:p>
          <a:p>
            <a:pPr lvl="1"/>
            <a:r>
              <a:rPr lang="en-US" dirty="0"/>
              <a:t>Sally Martin</a:t>
            </a:r>
          </a:p>
          <a:p>
            <a:pPr marL="0" indent="0">
              <a:buNone/>
            </a:pPr>
            <a:r>
              <a:rPr lang="en-US" sz="3200" dirty="0"/>
              <a:t>MSA Perspective</a:t>
            </a:r>
          </a:p>
          <a:p>
            <a:pPr lvl="1"/>
            <a:r>
              <a:rPr lang="en-US" dirty="0"/>
              <a:t>Timothy </a:t>
            </a:r>
            <a:r>
              <a:rPr lang="en-US" dirty="0" err="1"/>
              <a:t>Kobie</a:t>
            </a:r>
            <a:r>
              <a:rPr lang="en-US" dirty="0"/>
              <a:t>, PhD</a:t>
            </a:r>
          </a:p>
          <a:p>
            <a:pPr marL="0" indent="0">
              <a:buNone/>
            </a:pPr>
            <a:r>
              <a:rPr lang="en-US" sz="3200" dirty="0"/>
              <a:t>Neighborhood Perspective</a:t>
            </a:r>
          </a:p>
          <a:p>
            <a:pPr lvl="1"/>
            <a:r>
              <a:rPr lang="en-US" dirty="0"/>
              <a:t>Jayme Lucas-Bauer</a:t>
            </a:r>
          </a:p>
          <a:p>
            <a:pPr marL="0" indent="0">
              <a:buNone/>
            </a:pPr>
            <a:r>
              <a:rPr lang="en-US" sz="3200" dirty="0"/>
              <a:t>Strategies and Policy</a:t>
            </a:r>
          </a:p>
          <a:p>
            <a:pPr lvl="1"/>
            <a:r>
              <a:rPr lang="en-US" dirty="0"/>
              <a:t>Sally Martin</a:t>
            </a:r>
          </a:p>
          <a:p>
            <a:pPr marL="0" indent="0">
              <a:buNone/>
            </a:pPr>
            <a:r>
              <a:rPr lang="en-US" sz="3200" dirty="0"/>
              <a:t>Q &amp; A</a:t>
            </a:r>
          </a:p>
        </p:txBody>
      </p:sp>
      <p:sp>
        <p:nvSpPr>
          <p:cNvPr id="5" name="Rectangle 4">
            <a:extLst>
              <a:ext uri="{FF2B5EF4-FFF2-40B4-BE49-F238E27FC236}">
                <a16:creationId xmlns:a16="http://schemas.microsoft.com/office/drawing/2014/main" id="{435F4A0B-BC39-4CA2-AB9C-EBD570392991}"/>
              </a:ext>
            </a:extLst>
          </p:cNvPr>
          <p:cNvSpPr/>
          <p:nvPr/>
        </p:nvSpPr>
        <p:spPr>
          <a:xfrm>
            <a:off x="0" y="5968770"/>
            <a:ext cx="12192000" cy="963876"/>
          </a:xfrm>
          <a:prstGeom prst="rect">
            <a:avLst/>
          </a:prstGeom>
          <a:solidFill>
            <a:srgbClr val="E17D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335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E1B19D-93D0-4F86-8CE6-7986937C2D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8331" y="1866900"/>
            <a:ext cx="7335338" cy="2440940"/>
          </a:xfrm>
          <a:prstGeom prst="rect">
            <a:avLst/>
          </a:prstGeom>
        </p:spPr>
      </p:pic>
    </p:spTree>
    <p:extLst>
      <p:ext uri="{BB962C8B-B14F-4D97-AF65-F5344CB8AC3E}">
        <p14:creationId xmlns:p14="http://schemas.microsoft.com/office/powerpoint/2010/main" val="9816485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678D5-7689-4C65-A4D4-F02096949E52}"/>
              </a:ext>
            </a:extLst>
          </p:cNvPr>
          <p:cNvSpPr>
            <a:spLocks noGrp="1"/>
          </p:cNvSpPr>
          <p:nvPr>
            <p:ph type="title"/>
          </p:nvPr>
        </p:nvSpPr>
        <p:spPr>
          <a:xfrm>
            <a:off x="677334" y="389467"/>
            <a:ext cx="8596668" cy="575733"/>
          </a:xfrm>
        </p:spPr>
        <p:txBody>
          <a:bodyPr>
            <a:normAutofit fontScale="90000"/>
          </a:bodyPr>
          <a:lstStyle/>
          <a:p>
            <a:r>
              <a:rPr lang="en-US" b="1" dirty="0"/>
              <a:t>South Euclid Overview</a:t>
            </a:r>
            <a:endParaRPr lang="en-US" dirty="0"/>
          </a:p>
        </p:txBody>
      </p:sp>
      <p:sp>
        <p:nvSpPr>
          <p:cNvPr id="3" name="Content Placeholder 2">
            <a:extLst>
              <a:ext uri="{FF2B5EF4-FFF2-40B4-BE49-F238E27FC236}">
                <a16:creationId xmlns:a16="http://schemas.microsoft.com/office/drawing/2014/main" id="{60EE61EF-A61C-4116-8BA5-08B526453696}"/>
              </a:ext>
            </a:extLst>
          </p:cNvPr>
          <p:cNvSpPr>
            <a:spLocks noGrp="1"/>
          </p:cNvSpPr>
          <p:nvPr>
            <p:ph idx="1"/>
          </p:nvPr>
        </p:nvSpPr>
        <p:spPr>
          <a:xfrm>
            <a:off x="791634" y="1718733"/>
            <a:ext cx="4161366" cy="4665133"/>
          </a:xfrm>
        </p:spPr>
        <p:txBody>
          <a:bodyPr>
            <a:normAutofit/>
          </a:bodyPr>
          <a:lstStyle/>
          <a:p>
            <a:pPr marL="285750" indent="-285750">
              <a:buFont typeface="Arial" panose="020B0604020202020204" pitchFamily="34" charset="0"/>
              <a:buChar char="•"/>
            </a:pPr>
            <a:r>
              <a:rPr lang="en-US" sz="1700" b="1" dirty="0"/>
              <a:t>Inner Ring Cleveland Suburb</a:t>
            </a:r>
          </a:p>
          <a:p>
            <a:pPr marL="285750" indent="-285750">
              <a:buFont typeface="Arial" panose="020B0604020202020204" pitchFamily="34" charset="0"/>
              <a:buChar char="•"/>
            </a:pPr>
            <a:r>
              <a:rPr lang="en-US" sz="1700" b="1" dirty="0"/>
              <a:t>Population of 21,572 (2019)</a:t>
            </a:r>
          </a:p>
          <a:p>
            <a:pPr marL="285750" indent="-285750">
              <a:buFont typeface="Arial" panose="020B0604020202020204" pitchFamily="34" charset="0"/>
              <a:buChar char="•"/>
            </a:pPr>
            <a:r>
              <a:rPr lang="en-US" sz="1700" b="1" dirty="0"/>
              <a:t>Racially Diverse:</a:t>
            </a:r>
          </a:p>
          <a:p>
            <a:pPr lvl="1"/>
            <a:r>
              <a:rPr lang="en-US" sz="1700" b="1" dirty="0"/>
              <a:t>46.8% White; 45.32% African American</a:t>
            </a:r>
          </a:p>
          <a:p>
            <a:pPr marL="285750" indent="-285750">
              <a:buFont typeface="Arial" panose="020B0604020202020204" pitchFamily="34" charset="0"/>
              <a:buChar char="•"/>
            </a:pPr>
            <a:r>
              <a:rPr lang="en-US" sz="1700" b="1" dirty="0"/>
              <a:t>Median Home Price: </a:t>
            </a:r>
          </a:p>
          <a:p>
            <a:pPr lvl="1"/>
            <a:r>
              <a:rPr lang="en-US" sz="1700" b="1" dirty="0"/>
              <a:t>$120,000 – 2020</a:t>
            </a:r>
          </a:p>
          <a:p>
            <a:pPr lvl="1"/>
            <a:r>
              <a:rPr lang="en-US" sz="1700" b="1" dirty="0"/>
              <a:t>$95,000 – 2019</a:t>
            </a:r>
          </a:p>
          <a:p>
            <a:pPr lvl="1"/>
            <a:r>
              <a:rPr lang="en-US" sz="1700" b="1" dirty="0"/>
              <a:t>$87,000 – 2018</a:t>
            </a:r>
          </a:p>
          <a:p>
            <a:endParaRPr lang="en-US" dirty="0"/>
          </a:p>
        </p:txBody>
      </p:sp>
      <p:pic>
        <p:nvPicPr>
          <p:cNvPr id="4" name="Picture Placeholder 4">
            <a:extLst>
              <a:ext uri="{FF2B5EF4-FFF2-40B4-BE49-F238E27FC236}">
                <a16:creationId xmlns:a16="http://schemas.microsoft.com/office/drawing/2014/main" id="{D1E270C3-A1AB-46B9-9337-264324A782A1}"/>
              </a:ext>
            </a:extLst>
          </p:cNvPr>
          <p:cNvPicPr>
            <a:picLocks noChangeAspect="1"/>
          </p:cNvPicPr>
          <p:nvPr/>
        </p:nvPicPr>
        <p:blipFill>
          <a:blip r:embed="rId2">
            <a:extLst>
              <a:ext uri="{28A0092B-C50C-407E-A947-70E740481C1C}">
                <a14:useLocalDpi xmlns:a14="http://schemas.microsoft.com/office/drawing/2010/main" val="0"/>
              </a:ext>
            </a:extLst>
          </a:blip>
          <a:srcRect l="11494" r="11494"/>
          <a:stretch>
            <a:fillRect/>
          </a:stretch>
        </p:blipFill>
        <p:spPr>
          <a:xfrm>
            <a:off x="5498462" y="965200"/>
            <a:ext cx="5161703" cy="5026851"/>
          </a:xfrm>
          <a:prstGeom prst="rect">
            <a:avLst/>
          </a:prstGeom>
        </p:spPr>
      </p:pic>
      <p:pic>
        <p:nvPicPr>
          <p:cNvPr id="6" name="Picture 5">
            <a:extLst>
              <a:ext uri="{FF2B5EF4-FFF2-40B4-BE49-F238E27FC236}">
                <a16:creationId xmlns:a16="http://schemas.microsoft.com/office/drawing/2014/main" id="{6FE39579-0AE3-41A0-A7A0-C49A7AD481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161" y="4759540"/>
            <a:ext cx="3069739" cy="1021500"/>
          </a:xfrm>
          <a:prstGeom prst="rect">
            <a:avLst/>
          </a:prstGeom>
        </p:spPr>
      </p:pic>
    </p:spTree>
    <p:extLst>
      <p:ext uri="{BB962C8B-B14F-4D97-AF65-F5344CB8AC3E}">
        <p14:creationId xmlns:p14="http://schemas.microsoft.com/office/powerpoint/2010/main" val="408519820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3857</TotalTime>
  <Words>4795</Words>
  <Application>Microsoft Macintosh PowerPoint</Application>
  <PresentationFormat>Widescreen</PresentationFormat>
  <Paragraphs>617</Paragraphs>
  <Slides>57</Slides>
  <Notes>10</Notes>
  <HiddenSlides>4</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57</vt:i4>
      </vt:variant>
    </vt:vector>
  </HeadingPairs>
  <TitlesOfParts>
    <vt:vector size="68" baseType="lpstr">
      <vt:lpstr>Calibri</vt:lpstr>
      <vt:lpstr>Arial</vt:lpstr>
      <vt:lpstr>Wingdings</vt:lpstr>
      <vt:lpstr>Garamond</vt:lpstr>
      <vt:lpstr>Calibri Light</vt:lpstr>
      <vt:lpstr>Khmer UI</vt:lpstr>
      <vt:lpstr>Trebuchet MS</vt:lpstr>
      <vt:lpstr>Wingdings 3</vt:lpstr>
      <vt:lpstr>1_Office Theme</vt:lpstr>
      <vt:lpstr>Office Theme</vt:lpstr>
      <vt:lpstr>Facet</vt:lpstr>
      <vt:lpstr>  Shut Out: Exploring the Impact of Institutional Investors on Middle Neighborhoods</vt:lpstr>
      <vt:lpstr>Middle Neighborhoods Initiative</vt:lpstr>
      <vt:lpstr>Characteristics of Middle Neighborhoods</vt:lpstr>
      <vt:lpstr>Middle Neighborhoods Are Faltering In Their Sustainability</vt:lpstr>
      <vt:lpstr>PowerPoint Presentation</vt:lpstr>
      <vt:lpstr>Guests</vt:lpstr>
      <vt:lpstr>Agenda</vt:lpstr>
      <vt:lpstr>PowerPoint Presentation</vt:lpstr>
      <vt:lpstr>South Euclid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Enforcement Strategy: Holton Wise Example 4661 Liberty Rd  </vt:lpstr>
      <vt:lpstr>PowerPoint Presentation</vt:lpstr>
      <vt:lpstr>PowerPoint Presentation</vt:lpstr>
      <vt:lpstr>PowerPoint Presentation</vt:lpstr>
      <vt:lpstr>PowerPoint Presentation</vt:lpstr>
      <vt:lpstr>The Rise of Businesses as Buyers in the 1-3 Family Residential Property Market Cuyahoga County 2004 - 2020</vt:lpstr>
      <vt:lpstr>PowerPoint Presentation</vt:lpstr>
      <vt:lpstr>Building a dataset</vt:lpstr>
      <vt:lpstr>Baseline – 2004 </vt:lpstr>
      <vt:lpstr>Most Recently - 2020</vt:lpstr>
      <vt:lpstr>The Years in Between</vt:lpstr>
      <vt:lpstr>What are we seeing in Cleveland’s Middle Neighborhoods</vt:lpstr>
      <vt:lpstr>What price point are businesses buying at? How about individuals?</vt:lpstr>
      <vt:lpstr>Tracking median purchases prices in Cleveland: East and West</vt:lpstr>
      <vt:lpstr>Median Sales Price in Cleveland’s Middle Neighborhoods</vt:lpstr>
      <vt:lpstr>Where are most of these distressed sales occurring?</vt:lpstr>
      <vt:lpstr>Buying distressed property isn’t inherently problematic, but rehab work needs to be done according to building codes</vt:lpstr>
      <vt:lpstr>2018 &amp; 2019 Sales with Recent Permits</vt:lpstr>
      <vt:lpstr>Conclusions from Quantitative Data</vt:lpstr>
      <vt:lpstr>Conclusions from Quantitative Data</vt:lpstr>
      <vt:lpstr>Qualitative data</vt:lpstr>
      <vt:lpstr>Investor Archetypes</vt:lpstr>
      <vt:lpstr>Policy Recommendations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 &amp; A</vt:lpstr>
      <vt:lpstr>Subscribe</vt:lpstr>
      <vt:lpstr> Next Webinar December 16, 2021</vt:lpstr>
      <vt:lpstr>Thank you for  joining us!</vt:lpstr>
      <vt:lpstr>JOIN US! The Middle Neighborhoods Community of Practice (CoP) </vt:lpstr>
      <vt:lpstr>For more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great plan…</dc:title>
  <dc:creator>Brenda Stynes</dc:creator>
  <cp:lastModifiedBy>Marcia Nedland</cp:lastModifiedBy>
  <cp:revision>240</cp:revision>
  <dcterms:created xsi:type="dcterms:W3CDTF">2019-03-24T01:05:50Z</dcterms:created>
  <dcterms:modified xsi:type="dcterms:W3CDTF">2021-11-16T15:36:34Z</dcterms:modified>
</cp:coreProperties>
</file>