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77" r:id="rId5"/>
    <p:sldId id="258" r:id="rId6"/>
    <p:sldId id="278" r:id="rId7"/>
    <p:sldId id="279" r:id="rId8"/>
    <p:sldId id="283" r:id="rId9"/>
    <p:sldId id="284" r:id="rId10"/>
    <p:sldId id="285" r:id="rId11"/>
    <p:sldId id="260" r:id="rId12"/>
    <p:sldId id="261" r:id="rId13"/>
    <p:sldId id="281" r:id="rId14"/>
    <p:sldId id="282" r:id="rId15"/>
    <p:sldId id="286" r:id="rId16"/>
    <p:sldId id="287" r:id="rId17"/>
    <p:sldId id="288" r:id="rId18"/>
    <p:sldId id="289" r:id="rId19"/>
    <p:sldId id="290" r:id="rId20"/>
    <p:sldId id="291" r:id="rId21"/>
    <p:sldId id="292" r:id="rId22"/>
    <p:sldId id="293" r:id="rId23"/>
    <p:sldId id="27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16F568-FB3D-4CA3-32D3-F0A0A3E1AB26}" name="Druta Bhatt" initials="DB" userId="S::dbhatt@pcrg.org::b9952a62-cf4d-480f-b62f-1a98dced6b3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2C67"/>
    <a:srgbClr val="F36C3E"/>
    <a:srgbClr val="57C3B7"/>
    <a:srgbClr val="725292"/>
    <a:srgbClr val="7BC2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596CEA-BE77-7FF1-0147-3D0696415BF5}" v="2393" dt="2024-07-15T20:50:31.466"/>
    <p1510:client id="{DB85A859-E097-4734-B842-FBA4BA292673}" v="1" dt="2024-07-15T21:40:05.6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uta Bhatt" userId="S::dbhatt@pcrg.org::b9952a62-cf4d-480f-b62f-1a98dced6b3a" providerId="AD" clId="Web-{31596CEA-BE77-7FF1-0147-3D0696415BF5}"/>
    <pc:docChg chg="addSld delSld modSld sldOrd modMainMaster">
      <pc:chgData name="Druta Bhatt" userId="S::dbhatt@pcrg.org::b9952a62-cf4d-480f-b62f-1a98dced6b3a" providerId="AD" clId="Web-{31596CEA-BE77-7FF1-0147-3D0696415BF5}" dt="2024-07-15T20:50:31.466" v="2376" actId="20577"/>
      <pc:docMkLst>
        <pc:docMk/>
      </pc:docMkLst>
      <pc:sldChg chg="addSp modSp">
        <pc:chgData name="Druta Bhatt" userId="S::dbhatt@pcrg.org::b9952a62-cf4d-480f-b62f-1a98dced6b3a" providerId="AD" clId="Web-{31596CEA-BE77-7FF1-0147-3D0696415BF5}" dt="2024-07-15T19:18:07.129" v="74"/>
        <pc:sldMkLst>
          <pc:docMk/>
          <pc:sldMk cId="1157735297" sldId="258"/>
        </pc:sldMkLst>
        <pc:spChg chg="mod">
          <ac:chgData name="Druta Bhatt" userId="S::dbhatt@pcrg.org::b9952a62-cf4d-480f-b62f-1a98dced6b3a" providerId="AD" clId="Web-{31596CEA-BE77-7FF1-0147-3D0696415BF5}" dt="2024-07-15T19:13:44.628" v="21" actId="20577"/>
          <ac:spMkLst>
            <pc:docMk/>
            <pc:sldMk cId="1157735297" sldId="258"/>
            <ac:spMk id="5" creationId="{98CA54A4-4367-E232-8938-752E4000A011}"/>
          </ac:spMkLst>
        </pc:spChg>
        <pc:spChg chg="add mod">
          <ac:chgData name="Druta Bhatt" userId="S::dbhatt@pcrg.org::b9952a62-cf4d-480f-b62f-1a98dced6b3a" providerId="AD" clId="Web-{31596CEA-BE77-7FF1-0147-3D0696415BF5}" dt="2024-07-15T19:18:07.129" v="74"/>
          <ac:spMkLst>
            <pc:docMk/>
            <pc:sldMk cId="1157735297" sldId="258"/>
            <ac:spMk id="7" creationId="{3F9A5D1D-DA33-C34D-453B-7AD461DA01A2}"/>
          </ac:spMkLst>
        </pc:spChg>
      </pc:sldChg>
      <pc:sldChg chg="addSp modSp">
        <pc:chgData name="Druta Bhatt" userId="S::dbhatt@pcrg.org::b9952a62-cf4d-480f-b62f-1a98dced6b3a" providerId="AD" clId="Web-{31596CEA-BE77-7FF1-0147-3D0696415BF5}" dt="2024-07-15T20:32:48.633" v="2244" actId="20577"/>
        <pc:sldMkLst>
          <pc:docMk/>
          <pc:sldMk cId="3301260759" sldId="260"/>
        </pc:sldMkLst>
        <pc:spChg chg="mod">
          <ac:chgData name="Druta Bhatt" userId="S::dbhatt@pcrg.org::b9952a62-cf4d-480f-b62f-1a98dced6b3a" providerId="AD" clId="Web-{31596CEA-BE77-7FF1-0147-3D0696415BF5}" dt="2024-07-15T19:15:37.791" v="39" actId="14100"/>
          <ac:spMkLst>
            <pc:docMk/>
            <pc:sldMk cId="3301260759" sldId="260"/>
            <ac:spMk id="2" creationId="{8D46F084-301A-9BF5-D2AF-51906B27AD77}"/>
          </ac:spMkLst>
        </pc:spChg>
        <pc:spChg chg="add mod">
          <ac:chgData name="Druta Bhatt" userId="S::dbhatt@pcrg.org::b9952a62-cf4d-480f-b62f-1a98dced6b3a" providerId="AD" clId="Web-{31596CEA-BE77-7FF1-0147-3D0696415BF5}" dt="2024-07-15T19:18:07.129" v="74"/>
          <ac:spMkLst>
            <pc:docMk/>
            <pc:sldMk cId="3301260759" sldId="260"/>
            <ac:spMk id="3" creationId="{DD8F1D50-2160-16B1-C13D-C15904D40980}"/>
          </ac:spMkLst>
        </pc:spChg>
        <pc:spChg chg="mod">
          <ac:chgData name="Druta Bhatt" userId="S::dbhatt@pcrg.org::b9952a62-cf4d-480f-b62f-1a98dced6b3a" providerId="AD" clId="Web-{31596CEA-BE77-7FF1-0147-3D0696415BF5}" dt="2024-07-15T20:32:48.633" v="2244" actId="20577"/>
          <ac:spMkLst>
            <pc:docMk/>
            <pc:sldMk cId="3301260759" sldId="260"/>
            <ac:spMk id="12" creationId="{CBF2AF55-67E2-92C9-0DB0-390CF0B9712A}"/>
          </ac:spMkLst>
        </pc:spChg>
      </pc:sldChg>
      <pc:sldChg chg="addSp modSp">
        <pc:chgData name="Druta Bhatt" userId="S::dbhatt@pcrg.org::b9952a62-cf4d-480f-b62f-1a98dced6b3a" providerId="AD" clId="Web-{31596CEA-BE77-7FF1-0147-3D0696415BF5}" dt="2024-07-15T20:36:06.051" v="2271" actId="20577"/>
        <pc:sldMkLst>
          <pc:docMk/>
          <pc:sldMk cId="3845174832" sldId="261"/>
        </pc:sldMkLst>
        <pc:spChg chg="mod">
          <ac:chgData name="Druta Bhatt" userId="S::dbhatt@pcrg.org::b9952a62-cf4d-480f-b62f-1a98dced6b3a" providerId="AD" clId="Web-{31596CEA-BE77-7FF1-0147-3D0696415BF5}" dt="2024-07-15T20:36:06.051" v="2271" actId="20577"/>
          <ac:spMkLst>
            <pc:docMk/>
            <pc:sldMk cId="3845174832" sldId="261"/>
            <ac:spMk id="2" creationId="{59F68870-C9F1-313F-4790-29C946E450A5}"/>
          </ac:spMkLst>
        </pc:spChg>
        <pc:spChg chg="add mod">
          <ac:chgData name="Druta Bhatt" userId="S::dbhatt@pcrg.org::b9952a62-cf4d-480f-b62f-1a98dced6b3a" providerId="AD" clId="Web-{31596CEA-BE77-7FF1-0147-3D0696415BF5}" dt="2024-07-15T19:18:07.129" v="74"/>
          <ac:spMkLst>
            <pc:docMk/>
            <pc:sldMk cId="3845174832" sldId="261"/>
            <ac:spMk id="3" creationId="{E4ABDCE0-6269-3465-557A-24EE34B68A3A}"/>
          </ac:spMkLst>
        </pc:spChg>
      </pc:sldChg>
      <pc:sldChg chg="addSp modSp">
        <pc:chgData name="Druta Bhatt" userId="S::dbhatt@pcrg.org::b9952a62-cf4d-480f-b62f-1a98dced6b3a" providerId="AD" clId="Web-{31596CEA-BE77-7FF1-0147-3D0696415BF5}" dt="2024-07-15T20:50:31.466" v="2376" actId="20577"/>
        <pc:sldMkLst>
          <pc:docMk/>
          <pc:sldMk cId="998832470" sldId="271"/>
        </pc:sldMkLst>
        <pc:spChg chg="mod">
          <ac:chgData name="Druta Bhatt" userId="S::dbhatt@pcrg.org::b9952a62-cf4d-480f-b62f-1a98dced6b3a" providerId="AD" clId="Web-{31596CEA-BE77-7FF1-0147-3D0696415BF5}" dt="2024-07-15T20:50:31.466" v="2376" actId="20577"/>
          <ac:spMkLst>
            <pc:docMk/>
            <pc:sldMk cId="998832470" sldId="271"/>
            <ac:spMk id="2" creationId="{7C85BB3F-23C9-EEF1-AED6-093A874A7CF0}"/>
          </ac:spMkLst>
        </pc:spChg>
        <pc:spChg chg="mod">
          <ac:chgData name="Druta Bhatt" userId="S::dbhatt@pcrg.org::b9952a62-cf4d-480f-b62f-1a98dced6b3a" providerId="AD" clId="Web-{31596CEA-BE77-7FF1-0147-3D0696415BF5}" dt="2024-07-15T20:50:19.590" v="2375" actId="20577"/>
          <ac:spMkLst>
            <pc:docMk/>
            <pc:sldMk cId="998832470" sldId="271"/>
            <ac:spMk id="3" creationId="{1462BA2D-AC0E-B501-55C4-AB67E8058F61}"/>
          </ac:spMkLst>
        </pc:spChg>
        <pc:spChg chg="add mod">
          <ac:chgData name="Druta Bhatt" userId="S::dbhatt@pcrg.org::b9952a62-cf4d-480f-b62f-1a98dced6b3a" providerId="AD" clId="Web-{31596CEA-BE77-7FF1-0147-3D0696415BF5}" dt="2024-07-15T19:18:07.129" v="74"/>
          <ac:spMkLst>
            <pc:docMk/>
            <pc:sldMk cId="998832470" sldId="271"/>
            <ac:spMk id="4" creationId="{69BBDAE6-D4B1-82CD-5203-EA8DAFA798B1}"/>
          </ac:spMkLst>
        </pc:spChg>
      </pc:sldChg>
      <pc:sldChg chg="addSp modSp mod modClrScheme delCm chgLayout">
        <pc:chgData name="Druta Bhatt" userId="S::dbhatt@pcrg.org::b9952a62-cf4d-480f-b62f-1a98dced6b3a" providerId="AD" clId="Web-{31596CEA-BE77-7FF1-0147-3D0696415BF5}" dt="2024-07-15T20:47:56.925" v="2342"/>
        <pc:sldMkLst>
          <pc:docMk/>
          <pc:sldMk cId="1966275877" sldId="277"/>
        </pc:sldMkLst>
        <pc:spChg chg="mod">
          <ac:chgData name="Druta Bhatt" userId="S::dbhatt@pcrg.org::b9952a62-cf4d-480f-b62f-1a98dced6b3a" providerId="AD" clId="Web-{31596CEA-BE77-7FF1-0147-3D0696415BF5}" dt="2024-07-15T20:46:47.655" v="2341" actId="20577"/>
          <ac:spMkLst>
            <pc:docMk/>
            <pc:sldMk cId="1966275877" sldId="277"/>
            <ac:spMk id="2" creationId="{7B4DFCD3-903D-ACA0-DBDF-903887FEBBB7}"/>
          </ac:spMkLst>
        </pc:spChg>
        <pc:spChg chg="mod">
          <ac:chgData name="Druta Bhatt" userId="S::dbhatt@pcrg.org::b9952a62-cf4d-480f-b62f-1a98dced6b3a" providerId="AD" clId="Web-{31596CEA-BE77-7FF1-0147-3D0696415BF5}" dt="2024-07-15T20:46:32.294" v="2340" actId="20577"/>
          <ac:spMkLst>
            <pc:docMk/>
            <pc:sldMk cId="1966275877" sldId="277"/>
            <ac:spMk id="3" creationId="{09E01FB9-D989-9BA4-29BA-B4474935C06A}"/>
          </ac:spMkLst>
        </pc:spChg>
        <pc:spChg chg="add mod">
          <ac:chgData name="Druta Bhatt" userId="S::dbhatt@pcrg.org::b9952a62-cf4d-480f-b62f-1a98dced6b3a" providerId="AD" clId="Web-{31596CEA-BE77-7FF1-0147-3D0696415BF5}" dt="2024-07-15T19:18:07.129" v="74"/>
          <ac:spMkLst>
            <pc:docMk/>
            <pc:sldMk cId="1966275877" sldId="277"/>
            <ac:spMk id="4" creationId="{366620A2-38F5-A9E4-0FB5-E44DDB0CD344}"/>
          </ac:spMkLst>
        </pc:spChg>
        <pc:extLst>
          <p:ext xmlns:p="http://schemas.openxmlformats.org/presentationml/2006/main" uri="{D6D511B9-2390-475A-947B-AFAB55BFBCF1}">
            <pc226:cmChg xmlns:pc226="http://schemas.microsoft.com/office/powerpoint/2022/06/main/command" chg="del">
              <pc226:chgData name="Druta Bhatt" userId="S::dbhatt@pcrg.org::b9952a62-cf4d-480f-b62f-1a98dced6b3a" providerId="AD" clId="Web-{31596CEA-BE77-7FF1-0147-3D0696415BF5}" dt="2024-07-15T20:47:56.925" v="2342"/>
              <pc2:cmMkLst xmlns:pc2="http://schemas.microsoft.com/office/powerpoint/2019/9/main/command">
                <pc:docMk/>
                <pc:sldMk cId="1966275877" sldId="277"/>
                <pc2:cmMk id="{DFA8FF18-AB07-4DF5-AF4A-AC730288774A}"/>
              </pc2:cmMkLst>
            </pc226:cmChg>
          </p:ext>
        </pc:extLst>
      </pc:sldChg>
      <pc:sldChg chg="addSp modSp">
        <pc:chgData name="Druta Bhatt" userId="S::dbhatt@pcrg.org::b9952a62-cf4d-480f-b62f-1a98dced6b3a" providerId="AD" clId="Web-{31596CEA-BE77-7FF1-0147-3D0696415BF5}" dt="2024-07-15T20:29:39.590" v="2235" actId="20577"/>
        <pc:sldMkLst>
          <pc:docMk/>
          <pc:sldMk cId="3254756088" sldId="278"/>
        </pc:sldMkLst>
        <pc:spChg chg="mod">
          <ac:chgData name="Druta Bhatt" userId="S::dbhatt@pcrg.org::b9952a62-cf4d-480f-b62f-1a98dced6b3a" providerId="AD" clId="Web-{31596CEA-BE77-7FF1-0147-3D0696415BF5}" dt="2024-07-15T20:29:39.590" v="2235" actId="20577"/>
          <ac:spMkLst>
            <pc:docMk/>
            <pc:sldMk cId="3254756088" sldId="278"/>
            <ac:spMk id="3" creationId="{3D4ED647-3C24-44DF-91A0-911FD862CE4A}"/>
          </ac:spMkLst>
        </pc:spChg>
        <pc:spChg chg="add mod">
          <ac:chgData name="Druta Bhatt" userId="S::dbhatt@pcrg.org::b9952a62-cf4d-480f-b62f-1a98dced6b3a" providerId="AD" clId="Web-{31596CEA-BE77-7FF1-0147-3D0696415BF5}" dt="2024-07-15T19:18:07.129" v="74"/>
          <ac:spMkLst>
            <pc:docMk/>
            <pc:sldMk cId="3254756088" sldId="278"/>
            <ac:spMk id="4" creationId="{B793D63C-B7EE-9A3B-63AC-02B1266CED5A}"/>
          </ac:spMkLst>
        </pc:spChg>
      </pc:sldChg>
      <pc:sldChg chg="addSp modSp">
        <pc:chgData name="Druta Bhatt" userId="S::dbhatt@pcrg.org::b9952a62-cf4d-480f-b62f-1a98dced6b3a" providerId="AD" clId="Web-{31596CEA-BE77-7FF1-0147-3D0696415BF5}" dt="2024-07-15T19:18:58.476" v="78" actId="20577"/>
        <pc:sldMkLst>
          <pc:docMk/>
          <pc:sldMk cId="2400108116" sldId="279"/>
        </pc:sldMkLst>
        <pc:spChg chg="mod">
          <ac:chgData name="Druta Bhatt" userId="S::dbhatt@pcrg.org::b9952a62-cf4d-480f-b62f-1a98dced6b3a" providerId="AD" clId="Web-{31596CEA-BE77-7FF1-0147-3D0696415BF5}" dt="2024-07-15T19:18:58.476" v="78" actId="20577"/>
          <ac:spMkLst>
            <pc:docMk/>
            <pc:sldMk cId="2400108116" sldId="279"/>
            <ac:spMk id="3" creationId="{E1D8D0B3-F5C8-C2C3-C5CF-DA188256DAD3}"/>
          </ac:spMkLst>
        </pc:spChg>
        <pc:spChg chg="add mod">
          <ac:chgData name="Druta Bhatt" userId="S::dbhatt@pcrg.org::b9952a62-cf4d-480f-b62f-1a98dced6b3a" providerId="AD" clId="Web-{31596CEA-BE77-7FF1-0147-3D0696415BF5}" dt="2024-07-15T19:18:07.129" v="74"/>
          <ac:spMkLst>
            <pc:docMk/>
            <pc:sldMk cId="2400108116" sldId="279"/>
            <ac:spMk id="4" creationId="{B7BE99E7-9ADE-2320-798D-53ABF99531B3}"/>
          </ac:spMkLst>
        </pc:spChg>
      </pc:sldChg>
      <pc:sldChg chg="addSp modSp del ord">
        <pc:chgData name="Druta Bhatt" userId="S::dbhatt@pcrg.org::b9952a62-cf4d-480f-b62f-1a98dced6b3a" providerId="AD" clId="Web-{31596CEA-BE77-7FF1-0147-3D0696415BF5}" dt="2024-07-15T20:01:18.372" v="1132"/>
        <pc:sldMkLst>
          <pc:docMk/>
          <pc:sldMk cId="4248513356" sldId="280"/>
        </pc:sldMkLst>
        <pc:spChg chg="add mod">
          <ac:chgData name="Druta Bhatt" userId="S::dbhatt@pcrg.org::b9952a62-cf4d-480f-b62f-1a98dced6b3a" providerId="AD" clId="Web-{31596CEA-BE77-7FF1-0147-3D0696415BF5}" dt="2024-07-15T19:18:02.566" v="73"/>
          <ac:spMkLst>
            <pc:docMk/>
            <pc:sldMk cId="4248513356" sldId="280"/>
            <ac:spMk id="4" creationId="{B27A108C-5A39-1C44-16D5-3EAA8A68D141}"/>
          </ac:spMkLst>
        </pc:spChg>
      </pc:sldChg>
      <pc:sldChg chg="addSp modSp mod modShow">
        <pc:chgData name="Druta Bhatt" userId="S::dbhatt@pcrg.org::b9952a62-cf4d-480f-b62f-1a98dced6b3a" providerId="AD" clId="Web-{31596CEA-BE77-7FF1-0147-3D0696415BF5}" dt="2024-07-15T20:37:34.182" v="2272"/>
        <pc:sldMkLst>
          <pc:docMk/>
          <pc:sldMk cId="1134568239" sldId="281"/>
        </pc:sldMkLst>
        <pc:spChg chg="mod">
          <ac:chgData name="Druta Bhatt" userId="S::dbhatt@pcrg.org::b9952a62-cf4d-480f-b62f-1a98dced6b3a" providerId="AD" clId="Web-{31596CEA-BE77-7FF1-0147-3D0696415BF5}" dt="2024-07-15T20:35:48.207" v="2269" actId="20577"/>
          <ac:spMkLst>
            <pc:docMk/>
            <pc:sldMk cId="1134568239" sldId="281"/>
            <ac:spMk id="3" creationId="{9D315BFB-9660-776F-1DBA-59E41EE9AE1E}"/>
          </ac:spMkLst>
        </pc:spChg>
        <pc:spChg chg="add mod">
          <ac:chgData name="Druta Bhatt" userId="S::dbhatt@pcrg.org::b9952a62-cf4d-480f-b62f-1a98dced6b3a" providerId="AD" clId="Web-{31596CEA-BE77-7FF1-0147-3D0696415BF5}" dt="2024-07-15T19:18:07.129" v="74"/>
          <ac:spMkLst>
            <pc:docMk/>
            <pc:sldMk cId="1134568239" sldId="281"/>
            <ac:spMk id="4" creationId="{FD03CC70-3352-12CB-652E-29310729C7B4}"/>
          </ac:spMkLst>
        </pc:spChg>
      </pc:sldChg>
      <pc:sldChg chg="addSp modSp">
        <pc:chgData name="Druta Bhatt" userId="S::dbhatt@pcrg.org::b9952a62-cf4d-480f-b62f-1a98dced6b3a" providerId="AD" clId="Web-{31596CEA-BE77-7FF1-0147-3D0696415BF5}" dt="2024-07-15T20:39:16.018" v="2277" actId="20577"/>
        <pc:sldMkLst>
          <pc:docMk/>
          <pc:sldMk cId="2375051787" sldId="282"/>
        </pc:sldMkLst>
        <pc:spChg chg="mod">
          <ac:chgData name="Druta Bhatt" userId="S::dbhatt@pcrg.org::b9952a62-cf4d-480f-b62f-1a98dced6b3a" providerId="AD" clId="Web-{31596CEA-BE77-7FF1-0147-3D0696415BF5}" dt="2024-07-15T20:39:16.018" v="2277" actId="20577"/>
          <ac:spMkLst>
            <pc:docMk/>
            <pc:sldMk cId="2375051787" sldId="282"/>
            <ac:spMk id="3" creationId="{8FB8F1F7-D73C-269F-0EF4-71212221DAB2}"/>
          </ac:spMkLst>
        </pc:spChg>
        <pc:spChg chg="add mod">
          <ac:chgData name="Druta Bhatt" userId="S::dbhatt@pcrg.org::b9952a62-cf4d-480f-b62f-1a98dced6b3a" providerId="AD" clId="Web-{31596CEA-BE77-7FF1-0147-3D0696415BF5}" dt="2024-07-15T19:18:07.129" v="74"/>
          <ac:spMkLst>
            <pc:docMk/>
            <pc:sldMk cId="2375051787" sldId="282"/>
            <ac:spMk id="4" creationId="{0BD1C7D7-D3DC-6933-56D2-B229570859FC}"/>
          </ac:spMkLst>
        </pc:spChg>
      </pc:sldChg>
      <pc:sldChg chg="addSp modSp ord">
        <pc:chgData name="Druta Bhatt" userId="S::dbhatt@pcrg.org::b9952a62-cf4d-480f-b62f-1a98dced6b3a" providerId="AD" clId="Web-{31596CEA-BE77-7FF1-0147-3D0696415BF5}" dt="2024-07-15T19:20:07.605" v="92" actId="20577"/>
        <pc:sldMkLst>
          <pc:docMk/>
          <pc:sldMk cId="1588327323" sldId="283"/>
        </pc:sldMkLst>
        <pc:spChg chg="mod">
          <ac:chgData name="Druta Bhatt" userId="S::dbhatt@pcrg.org::b9952a62-cf4d-480f-b62f-1a98dced6b3a" providerId="AD" clId="Web-{31596CEA-BE77-7FF1-0147-3D0696415BF5}" dt="2024-07-15T19:20:07.605" v="92" actId="20577"/>
          <ac:spMkLst>
            <pc:docMk/>
            <pc:sldMk cId="1588327323" sldId="283"/>
            <ac:spMk id="3" creationId="{79F2C3E6-E999-6D11-4888-3AA7330682EA}"/>
          </ac:spMkLst>
        </pc:spChg>
        <pc:spChg chg="add mod">
          <ac:chgData name="Druta Bhatt" userId="S::dbhatt@pcrg.org::b9952a62-cf4d-480f-b62f-1a98dced6b3a" providerId="AD" clId="Web-{31596CEA-BE77-7FF1-0147-3D0696415BF5}" dt="2024-07-15T19:18:07.129" v="74"/>
          <ac:spMkLst>
            <pc:docMk/>
            <pc:sldMk cId="1588327323" sldId="283"/>
            <ac:spMk id="4" creationId="{F52D430B-C958-EA86-B102-BC5DBCFA293C}"/>
          </ac:spMkLst>
        </pc:spChg>
      </pc:sldChg>
      <pc:sldChg chg="addSp modSp ord">
        <pc:chgData name="Druta Bhatt" userId="S::dbhatt@pcrg.org::b9952a62-cf4d-480f-b62f-1a98dced6b3a" providerId="AD" clId="Web-{31596CEA-BE77-7FF1-0147-3D0696415BF5}" dt="2024-07-15T20:31:54.973" v="2243" actId="20577"/>
        <pc:sldMkLst>
          <pc:docMk/>
          <pc:sldMk cId="2565663720" sldId="284"/>
        </pc:sldMkLst>
        <pc:spChg chg="mod">
          <ac:chgData name="Druta Bhatt" userId="S::dbhatt@pcrg.org::b9952a62-cf4d-480f-b62f-1a98dced6b3a" providerId="AD" clId="Web-{31596CEA-BE77-7FF1-0147-3D0696415BF5}" dt="2024-07-15T20:31:54.973" v="2243" actId="20577"/>
          <ac:spMkLst>
            <pc:docMk/>
            <pc:sldMk cId="2565663720" sldId="284"/>
            <ac:spMk id="3" creationId="{8CE39C8A-C9CA-99F0-5166-EA07155ED735}"/>
          </ac:spMkLst>
        </pc:spChg>
        <pc:spChg chg="add mod">
          <ac:chgData name="Druta Bhatt" userId="S::dbhatt@pcrg.org::b9952a62-cf4d-480f-b62f-1a98dced6b3a" providerId="AD" clId="Web-{31596CEA-BE77-7FF1-0147-3D0696415BF5}" dt="2024-07-15T19:18:07.129" v="74"/>
          <ac:spMkLst>
            <pc:docMk/>
            <pc:sldMk cId="2565663720" sldId="284"/>
            <ac:spMk id="4" creationId="{5D4D8D89-9456-BBDC-DB5D-5E24EF2F3400}"/>
          </ac:spMkLst>
        </pc:spChg>
      </pc:sldChg>
      <pc:sldChg chg="addSp modSp ord delCm">
        <pc:chgData name="Druta Bhatt" userId="S::dbhatt@pcrg.org::b9952a62-cf4d-480f-b62f-1a98dced6b3a" providerId="AD" clId="Web-{31596CEA-BE77-7FF1-0147-3D0696415BF5}" dt="2024-07-15T20:48:04.253" v="2343"/>
        <pc:sldMkLst>
          <pc:docMk/>
          <pc:sldMk cId="2378017485" sldId="285"/>
        </pc:sldMkLst>
        <pc:spChg chg="add mod">
          <ac:chgData name="Druta Bhatt" userId="S::dbhatt@pcrg.org::b9952a62-cf4d-480f-b62f-1a98dced6b3a" providerId="AD" clId="Web-{31596CEA-BE77-7FF1-0147-3D0696415BF5}" dt="2024-07-15T19:18:07.129" v="74"/>
          <ac:spMkLst>
            <pc:docMk/>
            <pc:sldMk cId="2378017485" sldId="285"/>
            <ac:spMk id="4" creationId="{88204EA7-D5ED-9C9B-802E-7FBF849E77A4}"/>
          </ac:spMkLst>
        </pc:spChg>
        <pc:extLst>
          <p:ext xmlns:p="http://schemas.openxmlformats.org/presentationml/2006/main" uri="{D6D511B9-2390-475A-947B-AFAB55BFBCF1}">
            <pc226:cmChg xmlns:pc226="http://schemas.microsoft.com/office/powerpoint/2022/06/main/command" chg="del">
              <pc226:chgData name="Druta Bhatt" userId="S::dbhatt@pcrg.org::b9952a62-cf4d-480f-b62f-1a98dced6b3a" providerId="AD" clId="Web-{31596CEA-BE77-7FF1-0147-3D0696415BF5}" dt="2024-07-15T20:48:04.253" v="2343"/>
              <pc2:cmMkLst xmlns:pc2="http://schemas.microsoft.com/office/powerpoint/2019/9/main/command">
                <pc:docMk/>
                <pc:sldMk cId="2378017485" sldId="285"/>
                <pc2:cmMk id="{58F75937-ECC8-497E-AAF3-1009CB8B8D74}"/>
              </pc2:cmMkLst>
            </pc226:cmChg>
          </p:ext>
        </pc:extLst>
      </pc:sldChg>
      <pc:sldChg chg="addSp modSp">
        <pc:chgData name="Druta Bhatt" userId="S::dbhatt@pcrg.org::b9952a62-cf4d-480f-b62f-1a98dced6b3a" providerId="AD" clId="Web-{31596CEA-BE77-7FF1-0147-3D0696415BF5}" dt="2024-07-15T20:39:58.097" v="2281" actId="20577"/>
        <pc:sldMkLst>
          <pc:docMk/>
          <pc:sldMk cId="3589895117" sldId="286"/>
        </pc:sldMkLst>
        <pc:spChg chg="mod">
          <ac:chgData name="Druta Bhatt" userId="S::dbhatt@pcrg.org::b9952a62-cf4d-480f-b62f-1a98dced6b3a" providerId="AD" clId="Web-{31596CEA-BE77-7FF1-0147-3D0696415BF5}" dt="2024-07-15T20:39:47.050" v="2279" actId="20577"/>
          <ac:spMkLst>
            <pc:docMk/>
            <pc:sldMk cId="3589895117" sldId="286"/>
            <ac:spMk id="2" creationId="{7529DCA5-9263-0922-FC96-DBD5A45680E7}"/>
          </ac:spMkLst>
        </pc:spChg>
        <pc:spChg chg="add mod">
          <ac:chgData name="Druta Bhatt" userId="S::dbhatt@pcrg.org::b9952a62-cf4d-480f-b62f-1a98dced6b3a" providerId="AD" clId="Web-{31596CEA-BE77-7FF1-0147-3D0696415BF5}" dt="2024-07-15T19:18:07.129" v="74"/>
          <ac:spMkLst>
            <pc:docMk/>
            <pc:sldMk cId="3589895117" sldId="286"/>
            <ac:spMk id="3" creationId="{35C6CA96-C0C8-B4E0-1166-9E5A74705B45}"/>
          </ac:spMkLst>
        </pc:spChg>
        <pc:spChg chg="mod">
          <ac:chgData name="Druta Bhatt" userId="S::dbhatt@pcrg.org::b9952a62-cf4d-480f-b62f-1a98dced6b3a" providerId="AD" clId="Web-{31596CEA-BE77-7FF1-0147-3D0696415BF5}" dt="2024-07-15T20:39:58.097" v="2281" actId="20577"/>
          <ac:spMkLst>
            <pc:docMk/>
            <pc:sldMk cId="3589895117" sldId="286"/>
            <ac:spMk id="5" creationId="{8BEECA77-7FA5-79D5-4177-E1B0FCCB3FEF}"/>
          </ac:spMkLst>
        </pc:spChg>
      </pc:sldChg>
      <pc:sldChg chg="addSp modSp delCm">
        <pc:chgData name="Druta Bhatt" userId="S::dbhatt@pcrg.org::b9952a62-cf4d-480f-b62f-1a98dced6b3a" providerId="AD" clId="Web-{31596CEA-BE77-7FF1-0147-3D0696415BF5}" dt="2024-07-15T20:48:55.725" v="2344"/>
        <pc:sldMkLst>
          <pc:docMk/>
          <pc:sldMk cId="2111729110" sldId="287"/>
        </pc:sldMkLst>
        <pc:spChg chg="add mod">
          <ac:chgData name="Druta Bhatt" userId="S::dbhatt@pcrg.org::b9952a62-cf4d-480f-b62f-1a98dced6b3a" providerId="AD" clId="Web-{31596CEA-BE77-7FF1-0147-3D0696415BF5}" dt="2024-07-15T19:18:07.129" v="74"/>
          <ac:spMkLst>
            <pc:docMk/>
            <pc:sldMk cId="2111729110" sldId="287"/>
            <ac:spMk id="4" creationId="{0793EDF0-CBF2-538C-71F1-7A9D6B4D2132}"/>
          </ac:spMkLst>
        </pc:spChg>
        <pc:extLst>
          <p:ext xmlns:p="http://schemas.openxmlformats.org/presentationml/2006/main" uri="{D6D511B9-2390-475A-947B-AFAB55BFBCF1}">
            <pc226:cmChg xmlns:pc226="http://schemas.microsoft.com/office/powerpoint/2022/06/main/command" chg="del">
              <pc226:chgData name="Druta Bhatt" userId="S::dbhatt@pcrg.org::b9952a62-cf4d-480f-b62f-1a98dced6b3a" providerId="AD" clId="Web-{31596CEA-BE77-7FF1-0147-3D0696415BF5}" dt="2024-07-15T20:48:55.725" v="2344"/>
              <pc2:cmMkLst xmlns:pc2="http://schemas.microsoft.com/office/powerpoint/2019/9/main/command">
                <pc:docMk/>
                <pc:sldMk cId="2111729110" sldId="287"/>
                <pc2:cmMk id="{015A39C9-1B62-461C-8DB0-7655440834E5}"/>
              </pc2:cmMkLst>
            </pc226:cmChg>
          </p:ext>
        </pc:extLst>
      </pc:sldChg>
      <pc:sldChg chg="addSp modSp">
        <pc:chgData name="Druta Bhatt" userId="S::dbhatt@pcrg.org::b9952a62-cf4d-480f-b62f-1a98dced6b3a" providerId="AD" clId="Web-{31596CEA-BE77-7FF1-0147-3D0696415BF5}" dt="2024-07-15T20:16:12.554" v="1526" actId="20577"/>
        <pc:sldMkLst>
          <pc:docMk/>
          <pc:sldMk cId="4267768109" sldId="288"/>
        </pc:sldMkLst>
        <pc:spChg chg="mod">
          <ac:chgData name="Druta Bhatt" userId="S::dbhatt@pcrg.org::b9952a62-cf4d-480f-b62f-1a98dced6b3a" providerId="AD" clId="Web-{31596CEA-BE77-7FF1-0147-3D0696415BF5}" dt="2024-07-15T20:07:30.849" v="1210" actId="20577"/>
          <ac:spMkLst>
            <pc:docMk/>
            <pc:sldMk cId="4267768109" sldId="288"/>
            <ac:spMk id="2" creationId="{80B9456B-3526-6BC7-4828-CA9A409159A5}"/>
          </ac:spMkLst>
        </pc:spChg>
        <pc:spChg chg="mod">
          <ac:chgData name="Druta Bhatt" userId="S::dbhatt@pcrg.org::b9952a62-cf4d-480f-b62f-1a98dced6b3a" providerId="AD" clId="Web-{31596CEA-BE77-7FF1-0147-3D0696415BF5}" dt="2024-07-15T20:16:12.554" v="1526" actId="20577"/>
          <ac:spMkLst>
            <pc:docMk/>
            <pc:sldMk cId="4267768109" sldId="288"/>
            <ac:spMk id="3" creationId="{A7F8182F-EE69-FBC2-E2AD-45A3C47A1A83}"/>
          </ac:spMkLst>
        </pc:spChg>
        <pc:spChg chg="add mod">
          <ac:chgData name="Druta Bhatt" userId="S::dbhatt@pcrg.org::b9952a62-cf4d-480f-b62f-1a98dced6b3a" providerId="AD" clId="Web-{31596CEA-BE77-7FF1-0147-3D0696415BF5}" dt="2024-07-15T19:18:07.129" v="74"/>
          <ac:spMkLst>
            <pc:docMk/>
            <pc:sldMk cId="4267768109" sldId="288"/>
            <ac:spMk id="4" creationId="{D00A500B-59AE-F932-FA83-5ECD30E90F44}"/>
          </ac:spMkLst>
        </pc:spChg>
      </pc:sldChg>
      <pc:sldChg chg="modSp new">
        <pc:chgData name="Druta Bhatt" userId="S::dbhatt@pcrg.org::b9952a62-cf4d-480f-b62f-1a98dced6b3a" providerId="AD" clId="Web-{31596CEA-BE77-7FF1-0147-3D0696415BF5}" dt="2024-07-15T19:49:41.124" v="661" actId="20577"/>
        <pc:sldMkLst>
          <pc:docMk/>
          <pc:sldMk cId="4199861778" sldId="289"/>
        </pc:sldMkLst>
        <pc:spChg chg="mod">
          <ac:chgData name="Druta Bhatt" userId="S::dbhatt@pcrg.org::b9952a62-cf4d-480f-b62f-1a98dced6b3a" providerId="AD" clId="Web-{31596CEA-BE77-7FF1-0147-3D0696415BF5}" dt="2024-07-15T19:36:00.197" v="212" actId="20577"/>
          <ac:spMkLst>
            <pc:docMk/>
            <pc:sldMk cId="4199861778" sldId="289"/>
            <ac:spMk id="2" creationId="{81D1A53D-F4BE-6652-5E3D-B5C3DFAD8737}"/>
          </ac:spMkLst>
        </pc:spChg>
        <pc:spChg chg="mod">
          <ac:chgData name="Druta Bhatt" userId="S::dbhatt@pcrg.org::b9952a62-cf4d-480f-b62f-1a98dced6b3a" providerId="AD" clId="Web-{31596CEA-BE77-7FF1-0147-3D0696415BF5}" dt="2024-07-15T19:49:41.124" v="661" actId="20577"/>
          <ac:spMkLst>
            <pc:docMk/>
            <pc:sldMk cId="4199861778" sldId="289"/>
            <ac:spMk id="3" creationId="{5F3F4DB2-03D0-5748-D475-6E36551E195D}"/>
          </ac:spMkLst>
        </pc:spChg>
      </pc:sldChg>
      <pc:sldChg chg="modSp new">
        <pc:chgData name="Druta Bhatt" userId="S::dbhatt@pcrg.org::b9952a62-cf4d-480f-b62f-1a98dced6b3a" providerId="AD" clId="Web-{31596CEA-BE77-7FF1-0147-3D0696415BF5}" dt="2024-07-15T19:57:50.937" v="1084" actId="20577"/>
        <pc:sldMkLst>
          <pc:docMk/>
          <pc:sldMk cId="2767584269" sldId="290"/>
        </pc:sldMkLst>
        <pc:spChg chg="mod">
          <ac:chgData name="Druta Bhatt" userId="S::dbhatt@pcrg.org::b9952a62-cf4d-480f-b62f-1a98dced6b3a" providerId="AD" clId="Web-{31596CEA-BE77-7FF1-0147-3D0696415BF5}" dt="2024-07-15T19:50:02.923" v="679" actId="20577"/>
          <ac:spMkLst>
            <pc:docMk/>
            <pc:sldMk cId="2767584269" sldId="290"/>
            <ac:spMk id="2" creationId="{C9477803-C215-3F18-907E-D3E24D8224FD}"/>
          </ac:spMkLst>
        </pc:spChg>
        <pc:spChg chg="mod">
          <ac:chgData name="Druta Bhatt" userId="S::dbhatt@pcrg.org::b9952a62-cf4d-480f-b62f-1a98dced6b3a" providerId="AD" clId="Web-{31596CEA-BE77-7FF1-0147-3D0696415BF5}" dt="2024-07-15T19:57:50.937" v="1084" actId="20577"/>
          <ac:spMkLst>
            <pc:docMk/>
            <pc:sldMk cId="2767584269" sldId="290"/>
            <ac:spMk id="3" creationId="{B2EDE5CE-CE3F-ADF9-BBBC-81A556775890}"/>
          </ac:spMkLst>
        </pc:spChg>
      </pc:sldChg>
      <pc:sldChg chg="modSp new del">
        <pc:chgData name="Druta Bhatt" userId="S::dbhatt@pcrg.org::b9952a62-cf4d-480f-b62f-1a98dced6b3a" providerId="AD" clId="Web-{31596CEA-BE77-7FF1-0147-3D0696415BF5}" dt="2024-07-15T19:48:32.120" v="625"/>
        <pc:sldMkLst>
          <pc:docMk/>
          <pc:sldMk cId="2972375298" sldId="290"/>
        </pc:sldMkLst>
        <pc:spChg chg="mod">
          <ac:chgData name="Druta Bhatt" userId="S::dbhatt@pcrg.org::b9952a62-cf4d-480f-b62f-1a98dced6b3a" providerId="AD" clId="Web-{31596CEA-BE77-7FF1-0147-3D0696415BF5}" dt="2024-07-15T19:46:35.862" v="547" actId="20577"/>
          <ac:spMkLst>
            <pc:docMk/>
            <pc:sldMk cId="2972375298" sldId="290"/>
            <ac:spMk id="3" creationId="{42D7C383-9D8E-E0C1-219B-05226ECCEE44}"/>
          </ac:spMkLst>
        </pc:spChg>
      </pc:sldChg>
      <pc:sldChg chg="modSp new">
        <pc:chgData name="Druta Bhatt" userId="S::dbhatt@pcrg.org::b9952a62-cf4d-480f-b62f-1a98dced6b3a" providerId="AD" clId="Web-{31596CEA-BE77-7FF1-0147-3D0696415BF5}" dt="2024-07-15T20:00:59.761" v="1131" actId="20577"/>
        <pc:sldMkLst>
          <pc:docMk/>
          <pc:sldMk cId="228391631" sldId="291"/>
        </pc:sldMkLst>
        <pc:spChg chg="mod">
          <ac:chgData name="Druta Bhatt" userId="S::dbhatt@pcrg.org::b9952a62-cf4d-480f-b62f-1a98dced6b3a" providerId="AD" clId="Web-{31596CEA-BE77-7FF1-0147-3D0696415BF5}" dt="2024-07-15T20:00:59.761" v="1131" actId="20577"/>
          <ac:spMkLst>
            <pc:docMk/>
            <pc:sldMk cId="228391631" sldId="291"/>
            <ac:spMk id="2" creationId="{267474B8-3B28-4A1E-8B3E-8A20B266C3D0}"/>
          </ac:spMkLst>
        </pc:spChg>
        <pc:spChg chg="mod">
          <ac:chgData name="Druta Bhatt" userId="S::dbhatt@pcrg.org::b9952a62-cf4d-480f-b62f-1a98dced6b3a" providerId="AD" clId="Web-{31596CEA-BE77-7FF1-0147-3D0696415BF5}" dt="2024-07-15T19:58:59.051" v="1129" actId="20577"/>
          <ac:spMkLst>
            <pc:docMk/>
            <pc:sldMk cId="228391631" sldId="291"/>
            <ac:spMk id="3" creationId="{1CA3A483-0FEB-8227-637A-9A4FB448A8B3}"/>
          </ac:spMkLst>
        </pc:spChg>
      </pc:sldChg>
      <pc:sldChg chg="modSp new">
        <pc:chgData name="Druta Bhatt" userId="S::dbhatt@pcrg.org::b9952a62-cf4d-480f-b62f-1a98dced6b3a" providerId="AD" clId="Web-{31596CEA-BE77-7FF1-0147-3D0696415BF5}" dt="2024-07-15T20:42:24.904" v="2295" actId="20577"/>
        <pc:sldMkLst>
          <pc:docMk/>
          <pc:sldMk cId="34887133" sldId="292"/>
        </pc:sldMkLst>
        <pc:spChg chg="mod">
          <ac:chgData name="Druta Bhatt" userId="S::dbhatt@pcrg.org::b9952a62-cf4d-480f-b62f-1a98dced6b3a" providerId="AD" clId="Web-{31596CEA-BE77-7FF1-0147-3D0696415BF5}" dt="2024-07-15T20:05:06.059" v="1177" actId="20577"/>
          <ac:spMkLst>
            <pc:docMk/>
            <pc:sldMk cId="34887133" sldId="292"/>
            <ac:spMk id="2" creationId="{51DE3BAB-8140-70BD-68B2-D776291E4027}"/>
          </ac:spMkLst>
        </pc:spChg>
        <pc:spChg chg="mod">
          <ac:chgData name="Druta Bhatt" userId="S::dbhatt@pcrg.org::b9952a62-cf4d-480f-b62f-1a98dced6b3a" providerId="AD" clId="Web-{31596CEA-BE77-7FF1-0147-3D0696415BF5}" dt="2024-07-15T20:42:24.904" v="2295" actId="20577"/>
          <ac:spMkLst>
            <pc:docMk/>
            <pc:sldMk cId="34887133" sldId="292"/>
            <ac:spMk id="3" creationId="{A5723DBB-900F-811A-3EAF-5E9F7DA8528B}"/>
          </ac:spMkLst>
        </pc:spChg>
      </pc:sldChg>
      <pc:sldChg chg="modSp new">
        <pc:chgData name="Druta Bhatt" userId="S::dbhatt@pcrg.org::b9952a62-cf4d-480f-b62f-1a98dced6b3a" providerId="AD" clId="Web-{31596CEA-BE77-7FF1-0147-3D0696415BF5}" dt="2024-07-15T20:45:43.447" v="2327" actId="20577"/>
        <pc:sldMkLst>
          <pc:docMk/>
          <pc:sldMk cId="2904410357" sldId="293"/>
        </pc:sldMkLst>
        <pc:spChg chg="mod">
          <ac:chgData name="Druta Bhatt" userId="S::dbhatt@pcrg.org::b9952a62-cf4d-480f-b62f-1a98dced6b3a" providerId="AD" clId="Web-{31596CEA-BE77-7FF1-0147-3D0696415BF5}" dt="2024-07-15T20:26:25.718" v="2087" actId="20577"/>
          <ac:spMkLst>
            <pc:docMk/>
            <pc:sldMk cId="2904410357" sldId="293"/>
            <ac:spMk id="2" creationId="{839D929C-6820-826F-8DB9-D59B89A71E26}"/>
          </ac:spMkLst>
        </pc:spChg>
        <pc:spChg chg="mod">
          <ac:chgData name="Druta Bhatt" userId="S::dbhatt@pcrg.org::b9952a62-cf4d-480f-b62f-1a98dced6b3a" providerId="AD" clId="Web-{31596CEA-BE77-7FF1-0147-3D0696415BF5}" dt="2024-07-15T20:45:43.447" v="2327" actId="20577"/>
          <ac:spMkLst>
            <pc:docMk/>
            <pc:sldMk cId="2904410357" sldId="293"/>
            <ac:spMk id="3" creationId="{86C57172-5E95-6190-9285-BF90F4687AC4}"/>
          </ac:spMkLst>
        </pc:spChg>
      </pc:sldChg>
      <pc:sldMasterChg chg="mod modSldLayout">
        <pc:chgData name="Druta Bhatt" userId="S::dbhatt@pcrg.org::b9952a62-cf4d-480f-b62f-1a98dced6b3a" providerId="AD" clId="Web-{31596CEA-BE77-7FF1-0147-3D0696415BF5}" dt="2024-07-15T19:18:07.129" v="74"/>
        <pc:sldMasterMkLst>
          <pc:docMk/>
          <pc:sldMasterMk cId="0" sldId="2147483648"/>
        </pc:sldMasterMkLst>
        <pc:sldLayoutChg chg="mod">
          <pc:chgData name="Druta Bhatt" userId="S::dbhatt@pcrg.org::b9952a62-cf4d-480f-b62f-1a98dced6b3a" providerId="AD" clId="Web-{31596CEA-BE77-7FF1-0147-3D0696415BF5}" dt="2024-07-15T19:18:07.129" v="74"/>
          <pc:sldLayoutMkLst>
            <pc:docMk/>
            <pc:sldMasterMk cId="0" sldId="2147483648"/>
            <pc:sldLayoutMk cId="0" sldId="2147483649"/>
          </pc:sldLayoutMkLst>
        </pc:sldLayoutChg>
        <pc:sldLayoutChg chg="mod">
          <pc:chgData name="Druta Bhatt" userId="S::dbhatt@pcrg.org::b9952a62-cf4d-480f-b62f-1a98dced6b3a" providerId="AD" clId="Web-{31596CEA-BE77-7FF1-0147-3D0696415BF5}" dt="2024-07-15T19:18:07.129" v="74"/>
          <pc:sldLayoutMkLst>
            <pc:docMk/>
            <pc:sldMasterMk cId="0" sldId="2147483648"/>
            <pc:sldLayoutMk cId="0" sldId="2147483650"/>
          </pc:sldLayoutMkLst>
        </pc:sldLayoutChg>
        <pc:sldLayoutChg chg="mod">
          <pc:chgData name="Druta Bhatt" userId="S::dbhatt@pcrg.org::b9952a62-cf4d-480f-b62f-1a98dced6b3a" providerId="AD" clId="Web-{31596CEA-BE77-7FF1-0147-3D0696415BF5}" dt="2024-07-15T19:18:07.129" v="74"/>
          <pc:sldLayoutMkLst>
            <pc:docMk/>
            <pc:sldMasterMk cId="0" sldId="2147483648"/>
            <pc:sldLayoutMk cId="0" sldId="2147483651"/>
          </pc:sldLayoutMkLst>
        </pc:sldLayoutChg>
        <pc:sldLayoutChg chg="mod">
          <pc:chgData name="Druta Bhatt" userId="S::dbhatt@pcrg.org::b9952a62-cf4d-480f-b62f-1a98dced6b3a" providerId="AD" clId="Web-{31596CEA-BE77-7FF1-0147-3D0696415BF5}" dt="2024-07-15T19:18:07.129" v="74"/>
          <pc:sldLayoutMkLst>
            <pc:docMk/>
            <pc:sldMasterMk cId="0" sldId="2147483648"/>
            <pc:sldLayoutMk cId="0" sldId="2147483652"/>
          </pc:sldLayoutMkLst>
        </pc:sldLayoutChg>
        <pc:sldLayoutChg chg="mod">
          <pc:chgData name="Druta Bhatt" userId="S::dbhatt@pcrg.org::b9952a62-cf4d-480f-b62f-1a98dced6b3a" providerId="AD" clId="Web-{31596CEA-BE77-7FF1-0147-3D0696415BF5}" dt="2024-07-15T19:18:07.129" v="74"/>
          <pc:sldLayoutMkLst>
            <pc:docMk/>
            <pc:sldMasterMk cId="0" sldId="2147483648"/>
            <pc:sldLayoutMk cId="0" sldId="2147483653"/>
          </pc:sldLayoutMkLst>
        </pc:sldLayoutChg>
        <pc:sldLayoutChg chg="mod">
          <pc:chgData name="Druta Bhatt" userId="S::dbhatt@pcrg.org::b9952a62-cf4d-480f-b62f-1a98dced6b3a" providerId="AD" clId="Web-{31596CEA-BE77-7FF1-0147-3D0696415BF5}" dt="2024-07-15T19:18:07.129" v="74"/>
          <pc:sldLayoutMkLst>
            <pc:docMk/>
            <pc:sldMasterMk cId="0" sldId="2147483648"/>
            <pc:sldLayoutMk cId="0" sldId="2147483654"/>
          </pc:sldLayoutMkLst>
        </pc:sldLayoutChg>
        <pc:sldLayoutChg chg="mod">
          <pc:chgData name="Druta Bhatt" userId="S::dbhatt@pcrg.org::b9952a62-cf4d-480f-b62f-1a98dced6b3a" providerId="AD" clId="Web-{31596CEA-BE77-7FF1-0147-3D0696415BF5}" dt="2024-07-15T19:18:07.129" v="74"/>
          <pc:sldLayoutMkLst>
            <pc:docMk/>
            <pc:sldMasterMk cId="0" sldId="2147483648"/>
            <pc:sldLayoutMk cId="0" sldId="2147483655"/>
          </pc:sldLayoutMkLst>
        </pc:sldLayoutChg>
        <pc:sldLayoutChg chg="mod">
          <pc:chgData name="Druta Bhatt" userId="S::dbhatt@pcrg.org::b9952a62-cf4d-480f-b62f-1a98dced6b3a" providerId="AD" clId="Web-{31596CEA-BE77-7FF1-0147-3D0696415BF5}" dt="2024-07-15T19:18:07.129" v="74"/>
          <pc:sldLayoutMkLst>
            <pc:docMk/>
            <pc:sldMasterMk cId="0" sldId="2147483648"/>
            <pc:sldLayoutMk cId="0" sldId="2147483656"/>
          </pc:sldLayoutMkLst>
        </pc:sldLayoutChg>
        <pc:sldLayoutChg chg="mod">
          <pc:chgData name="Druta Bhatt" userId="S::dbhatt@pcrg.org::b9952a62-cf4d-480f-b62f-1a98dced6b3a" providerId="AD" clId="Web-{31596CEA-BE77-7FF1-0147-3D0696415BF5}" dt="2024-07-15T19:18:07.129" v="74"/>
          <pc:sldLayoutMkLst>
            <pc:docMk/>
            <pc:sldMasterMk cId="0" sldId="2147483648"/>
            <pc:sldLayoutMk cId="0" sldId="2147483657"/>
          </pc:sldLayoutMkLst>
        </pc:sldLayoutChg>
        <pc:sldLayoutChg chg="mod">
          <pc:chgData name="Druta Bhatt" userId="S::dbhatt@pcrg.org::b9952a62-cf4d-480f-b62f-1a98dced6b3a" providerId="AD" clId="Web-{31596CEA-BE77-7FF1-0147-3D0696415BF5}" dt="2024-07-15T19:18:07.129" v="74"/>
          <pc:sldLayoutMkLst>
            <pc:docMk/>
            <pc:sldMasterMk cId="0" sldId="2147483648"/>
            <pc:sldLayoutMk cId="0" sldId="2147483658"/>
          </pc:sldLayoutMkLst>
        </pc:sldLayoutChg>
        <pc:sldLayoutChg chg="mod">
          <pc:chgData name="Druta Bhatt" userId="S::dbhatt@pcrg.org::b9952a62-cf4d-480f-b62f-1a98dced6b3a" providerId="AD" clId="Web-{31596CEA-BE77-7FF1-0147-3D0696415BF5}" dt="2024-07-15T19:18:07.129" v="74"/>
          <pc:sldLayoutMkLst>
            <pc:docMk/>
            <pc:sldMasterMk cId="0" sldId="2147483648"/>
            <pc:sldLayoutMk cId="0" sldId="2147483659"/>
          </pc:sldLayoutMkLst>
        </pc:sldLayoutChg>
      </pc:sldMasterChg>
    </pc:docChg>
  </pc:docChgLst>
  <pc:docChgLst>
    <pc:chgData name="Ernie Hogan" userId="b301dc51-0551-4d63-a150-f09ee2c9f740" providerId="ADAL" clId="{DB85A859-E097-4734-B842-FBA4BA292673}"/>
    <pc:docChg chg="undo custSel modSld">
      <pc:chgData name="Ernie Hogan" userId="b301dc51-0551-4d63-a150-f09ee2c9f740" providerId="ADAL" clId="{DB85A859-E097-4734-B842-FBA4BA292673}" dt="2024-07-15T22:05:31.443" v="192" actId="20577"/>
      <pc:docMkLst>
        <pc:docMk/>
      </pc:docMkLst>
      <pc:sldChg chg="modSp mod">
        <pc:chgData name="Ernie Hogan" userId="b301dc51-0551-4d63-a150-f09ee2c9f740" providerId="ADAL" clId="{DB85A859-E097-4734-B842-FBA4BA292673}" dt="2024-07-15T21:57:07.970" v="118" actId="1076"/>
        <pc:sldMkLst>
          <pc:docMk/>
          <pc:sldMk cId="3301260759" sldId="260"/>
        </pc:sldMkLst>
        <pc:picChg chg="mod">
          <ac:chgData name="Ernie Hogan" userId="b301dc51-0551-4d63-a150-f09ee2c9f740" providerId="ADAL" clId="{DB85A859-E097-4734-B842-FBA4BA292673}" dt="2024-07-15T21:57:07.970" v="118" actId="1076"/>
          <ac:picMkLst>
            <pc:docMk/>
            <pc:sldMk cId="3301260759" sldId="260"/>
            <ac:picMk id="11" creationId="{E7D49C3E-D80A-9D7C-630F-8B2864CA08EA}"/>
          </ac:picMkLst>
        </pc:picChg>
      </pc:sldChg>
      <pc:sldChg chg="modSp mod">
        <pc:chgData name="Ernie Hogan" userId="b301dc51-0551-4d63-a150-f09ee2c9f740" providerId="ADAL" clId="{DB85A859-E097-4734-B842-FBA4BA292673}" dt="2024-07-15T21:56:31.267" v="117" actId="14100"/>
        <pc:sldMkLst>
          <pc:docMk/>
          <pc:sldMk cId="2400108116" sldId="279"/>
        </pc:sldMkLst>
        <pc:spChg chg="mod">
          <ac:chgData name="Ernie Hogan" userId="b301dc51-0551-4d63-a150-f09ee2c9f740" providerId="ADAL" clId="{DB85A859-E097-4734-B842-FBA4BA292673}" dt="2024-07-15T21:56:31.267" v="117" actId="14100"/>
          <ac:spMkLst>
            <pc:docMk/>
            <pc:sldMk cId="2400108116" sldId="279"/>
            <ac:spMk id="3" creationId="{E1D8D0B3-F5C8-C2C3-C5CF-DA188256DAD3}"/>
          </ac:spMkLst>
        </pc:spChg>
      </pc:sldChg>
      <pc:sldChg chg="delSp modSp mod">
        <pc:chgData name="Ernie Hogan" userId="b301dc51-0551-4d63-a150-f09ee2c9f740" providerId="ADAL" clId="{DB85A859-E097-4734-B842-FBA4BA292673}" dt="2024-07-15T21:35:58.526" v="1" actId="1076"/>
        <pc:sldMkLst>
          <pc:docMk/>
          <pc:sldMk cId="1134568239" sldId="281"/>
        </pc:sldMkLst>
        <pc:spChg chg="del">
          <ac:chgData name="Ernie Hogan" userId="b301dc51-0551-4d63-a150-f09ee2c9f740" providerId="ADAL" clId="{DB85A859-E097-4734-B842-FBA4BA292673}" dt="2024-07-15T21:35:53.837" v="0" actId="478"/>
          <ac:spMkLst>
            <pc:docMk/>
            <pc:sldMk cId="1134568239" sldId="281"/>
            <ac:spMk id="2" creationId="{DD4221F9-EA43-9EF1-B643-BA66477905FD}"/>
          </ac:spMkLst>
        </pc:spChg>
        <pc:spChg chg="mod">
          <ac:chgData name="Ernie Hogan" userId="b301dc51-0551-4d63-a150-f09ee2c9f740" providerId="ADAL" clId="{DB85A859-E097-4734-B842-FBA4BA292673}" dt="2024-07-15T21:35:58.526" v="1" actId="1076"/>
          <ac:spMkLst>
            <pc:docMk/>
            <pc:sldMk cId="1134568239" sldId="281"/>
            <ac:spMk id="3" creationId="{9D315BFB-9660-776F-1DBA-59E41EE9AE1E}"/>
          </ac:spMkLst>
        </pc:spChg>
      </pc:sldChg>
      <pc:sldChg chg="delSp modSp mod">
        <pc:chgData name="Ernie Hogan" userId="b301dc51-0551-4d63-a150-f09ee2c9f740" providerId="ADAL" clId="{DB85A859-E097-4734-B842-FBA4BA292673}" dt="2024-07-15T21:36:26.407" v="3" actId="1076"/>
        <pc:sldMkLst>
          <pc:docMk/>
          <pc:sldMk cId="2375051787" sldId="282"/>
        </pc:sldMkLst>
        <pc:spChg chg="del">
          <ac:chgData name="Ernie Hogan" userId="b301dc51-0551-4d63-a150-f09ee2c9f740" providerId="ADAL" clId="{DB85A859-E097-4734-B842-FBA4BA292673}" dt="2024-07-15T21:36:21.876" v="2" actId="478"/>
          <ac:spMkLst>
            <pc:docMk/>
            <pc:sldMk cId="2375051787" sldId="282"/>
            <ac:spMk id="2" creationId="{69C224EC-A709-D73F-7F63-C8DDFED4663E}"/>
          </ac:spMkLst>
        </pc:spChg>
        <pc:spChg chg="mod">
          <ac:chgData name="Ernie Hogan" userId="b301dc51-0551-4d63-a150-f09ee2c9f740" providerId="ADAL" clId="{DB85A859-E097-4734-B842-FBA4BA292673}" dt="2024-07-15T21:36:26.407" v="3" actId="1076"/>
          <ac:spMkLst>
            <pc:docMk/>
            <pc:sldMk cId="2375051787" sldId="282"/>
            <ac:spMk id="3" creationId="{8FB8F1F7-D73C-269F-0EF4-71212221DAB2}"/>
          </ac:spMkLst>
        </pc:spChg>
      </pc:sldChg>
      <pc:sldChg chg="modSp mod">
        <pc:chgData name="Ernie Hogan" userId="b301dc51-0551-4d63-a150-f09ee2c9f740" providerId="ADAL" clId="{DB85A859-E097-4734-B842-FBA4BA292673}" dt="2024-07-15T22:05:31.443" v="192" actId="20577"/>
        <pc:sldMkLst>
          <pc:docMk/>
          <pc:sldMk cId="4267768109" sldId="288"/>
        </pc:sldMkLst>
        <pc:spChg chg="mod">
          <ac:chgData name="Ernie Hogan" userId="b301dc51-0551-4d63-a150-f09ee2c9f740" providerId="ADAL" clId="{DB85A859-E097-4734-B842-FBA4BA292673}" dt="2024-07-15T22:05:31.443" v="192" actId="20577"/>
          <ac:spMkLst>
            <pc:docMk/>
            <pc:sldMk cId="4267768109" sldId="288"/>
            <ac:spMk id="3" creationId="{A7F8182F-EE69-FBC2-E2AD-45A3C47A1A83}"/>
          </ac:spMkLst>
        </pc:spChg>
      </pc:sldChg>
      <pc:sldChg chg="modSp mod">
        <pc:chgData name="Ernie Hogan" userId="b301dc51-0551-4d63-a150-f09ee2c9f740" providerId="ADAL" clId="{DB85A859-E097-4734-B842-FBA4BA292673}" dt="2024-07-15T21:42:31.704" v="94" actId="20577"/>
        <pc:sldMkLst>
          <pc:docMk/>
          <pc:sldMk cId="4199861778" sldId="289"/>
        </pc:sldMkLst>
        <pc:spChg chg="mod">
          <ac:chgData name="Ernie Hogan" userId="b301dc51-0551-4d63-a150-f09ee2c9f740" providerId="ADAL" clId="{DB85A859-E097-4734-B842-FBA4BA292673}" dt="2024-07-15T21:42:31.704" v="94" actId="20577"/>
          <ac:spMkLst>
            <pc:docMk/>
            <pc:sldMk cId="4199861778" sldId="289"/>
            <ac:spMk id="3" creationId="{5F3F4DB2-03D0-5748-D475-6E36551E195D}"/>
          </ac:spMkLst>
        </pc:spChg>
      </pc:sldChg>
      <pc:sldChg chg="modSp mod">
        <pc:chgData name="Ernie Hogan" userId="b301dc51-0551-4d63-a150-f09ee2c9f740" providerId="ADAL" clId="{DB85A859-E097-4734-B842-FBA4BA292673}" dt="2024-07-15T21:45:43.126" v="116" actId="1076"/>
        <pc:sldMkLst>
          <pc:docMk/>
          <pc:sldMk cId="2904410357" sldId="293"/>
        </pc:sldMkLst>
        <pc:spChg chg="mod">
          <ac:chgData name="Ernie Hogan" userId="b301dc51-0551-4d63-a150-f09ee2c9f740" providerId="ADAL" clId="{DB85A859-E097-4734-B842-FBA4BA292673}" dt="2024-07-15T21:45:38.928" v="115" actId="242"/>
          <ac:spMkLst>
            <pc:docMk/>
            <pc:sldMk cId="2904410357" sldId="293"/>
            <ac:spMk id="2" creationId="{839D929C-6820-826F-8DB9-D59B89A71E26}"/>
          </ac:spMkLst>
        </pc:spChg>
        <pc:spChg chg="mod">
          <ac:chgData name="Ernie Hogan" userId="b301dc51-0551-4d63-a150-f09ee2c9f740" providerId="ADAL" clId="{DB85A859-E097-4734-B842-FBA4BA292673}" dt="2024-07-15T21:45:43.126" v="116" actId="1076"/>
          <ac:spMkLst>
            <pc:docMk/>
            <pc:sldMk cId="2904410357" sldId="293"/>
            <ac:spMk id="3" creationId="{86C57172-5E95-6190-9285-BF90F4687AC4}"/>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036765"/>
            <a:ext cx="6003664" cy="2387600"/>
          </a:xfrm>
        </p:spPr>
        <p:txBody>
          <a:bodyPr anchor="b">
            <a:normAutofit/>
          </a:bodyPr>
          <a:lstStyle>
            <a:lvl1pPr algn="l">
              <a:defRPr sz="4800" b="1">
                <a:solidFill>
                  <a:srgbClr val="57C3B7"/>
                </a:solidFill>
                <a:latin typeface="Montserrat" pitchFamily="2" charset="77"/>
              </a:defRPr>
            </a:lvl1pPr>
          </a:lstStyle>
          <a:p>
            <a:r>
              <a:rPr lang="en-US"/>
              <a:t>Click to edit Master title style</a:t>
            </a:r>
          </a:p>
        </p:txBody>
      </p:sp>
      <p:sp>
        <p:nvSpPr>
          <p:cNvPr id="3" name="Subtitle 2"/>
          <p:cNvSpPr>
            <a:spLocks noGrp="1"/>
          </p:cNvSpPr>
          <p:nvPr>
            <p:ph type="subTitle" idx="1" hasCustomPrompt="1"/>
          </p:nvPr>
        </p:nvSpPr>
        <p:spPr>
          <a:xfrm>
            <a:off x="838200" y="4516440"/>
            <a:ext cx="6003664" cy="1481081"/>
          </a:xfrm>
        </p:spPr>
        <p:txBody>
          <a:bodyPr/>
          <a:lstStyle>
            <a:lvl1pPr marL="0" indent="0" algn="l">
              <a:buNone/>
              <a:defRPr sz="2400" b="1">
                <a:solidFill>
                  <a:srgbClr val="272C67"/>
                </a:solidFill>
                <a:latin typeface="Montserrat"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5799138"/>
            <a:ext cx="2743200" cy="365125"/>
          </a:xfrm>
          <a:prstGeom prst="rect">
            <a:avLst/>
          </a:prstGeom>
        </p:spPr>
        <p:txBody>
          <a:bodyPr/>
          <a:lstStyle>
            <a:lvl1pPr>
              <a:defRPr sz="1800">
                <a:solidFill>
                  <a:srgbClr val="272C67"/>
                </a:solidFill>
                <a:latin typeface="Montserrat" pitchFamily="2" charset="77"/>
              </a:defRPr>
            </a:lvl1pPr>
          </a:lstStyle>
          <a:p>
            <a:fld id="{C764DE79-268F-4C1A-8933-263129D2AF90}" type="datetimeFigureOut">
              <a:rPr lang="en-US" smtClean="0"/>
              <a:pPr/>
              <a:t>7/17/2024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grpSp>
        <p:nvGrpSpPr>
          <p:cNvPr id="7" name="Group 6">
            <a:extLst>
              <a:ext uri="{FF2B5EF4-FFF2-40B4-BE49-F238E27FC236}">
                <a16:creationId xmlns:a16="http://schemas.microsoft.com/office/drawing/2014/main" xmlns="" id="{CFCDE9D6-0A2B-64FD-7080-4C246CEE7995}"/>
              </a:ext>
            </a:extLst>
          </p:cNvPr>
          <p:cNvGrpSpPr/>
          <p:nvPr userDrawn="1"/>
        </p:nvGrpSpPr>
        <p:grpSpPr>
          <a:xfrm>
            <a:off x="1" y="0"/>
            <a:ext cx="12192000" cy="353237"/>
            <a:chOff x="0" y="0"/>
            <a:chExt cx="12398829" cy="359229"/>
          </a:xfrm>
        </p:grpSpPr>
        <p:sp>
          <p:nvSpPr>
            <p:cNvPr id="8" name="Rectangle 7">
              <a:extLst>
                <a:ext uri="{FF2B5EF4-FFF2-40B4-BE49-F238E27FC236}">
                  <a16:creationId xmlns:a16="http://schemas.microsoft.com/office/drawing/2014/main" xmlns="" id="{013FF4D0-FAF6-449C-77FD-1CC5611D04CC}"/>
                </a:ext>
              </a:extLst>
            </p:cNvPr>
            <p:cNvSpPr/>
            <p:nvPr/>
          </p:nvSpPr>
          <p:spPr>
            <a:xfrm>
              <a:off x="0" y="0"/>
              <a:ext cx="7543800" cy="359229"/>
            </a:xfrm>
            <a:prstGeom prst="rect">
              <a:avLst/>
            </a:prstGeom>
            <a:solidFill>
              <a:srgbClr val="272C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xmlns="" id="{3EB26022-B33B-4D62-80E6-C631181750BD}"/>
                </a:ext>
              </a:extLst>
            </p:cNvPr>
            <p:cNvSpPr/>
            <p:nvPr/>
          </p:nvSpPr>
          <p:spPr>
            <a:xfrm>
              <a:off x="7543800" y="0"/>
              <a:ext cx="1219200" cy="359229"/>
            </a:xfrm>
            <a:prstGeom prst="rect">
              <a:avLst/>
            </a:prstGeom>
            <a:solidFill>
              <a:srgbClr val="57C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F53DA78-6DB2-7DB3-C7FA-DFCD680EE344}"/>
                </a:ext>
              </a:extLst>
            </p:cNvPr>
            <p:cNvSpPr/>
            <p:nvPr/>
          </p:nvSpPr>
          <p:spPr>
            <a:xfrm>
              <a:off x="8763000" y="0"/>
              <a:ext cx="1219200" cy="359229"/>
            </a:xfrm>
            <a:prstGeom prst="rect">
              <a:avLst/>
            </a:prstGeom>
            <a:solidFill>
              <a:srgbClr val="F36C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2138DDF0-9FFD-D9B9-D9AC-7D204FAC41B0}"/>
                </a:ext>
              </a:extLst>
            </p:cNvPr>
            <p:cNvSpPr/>
            <p:nvPr/>
          </p:nvSpPr>
          <p:spPr>
            <a:xfrm>
              <a:off x="9971315" y="0"/>
              <a:ext cx="1219200" cy="359229"/>
            </a:xfrm>
            <a:prstGeom prst="rect">
              <a:avLst/>
            </a:prstGeom>
            <a:solidFill>
              <a:srgbClr val="7BC2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05A8B76A-32FE-59FA-789A-3E31096909B0}"/>
                </a:ext>
              </a:extLst>
            </p:cNvPr>
            <p:cNvSpPr/>
            <p:nvPr/>
          </p:nvSpPr>
          <p:spPr>
            <a:xfrm>
              <a:off x="11179629" y="0"/>
              <a:ext cx="1219200" cy="359229"/>
            </a:xfrm>
            <a:prstGeom prst="rect">
              <a:avLst/>
            </a:prstGeom>
            <a:solidFill>
              <a:srgbClr val="725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a:extLst>
              <a:ext uri="{FF2B5EF4-FFF2-40B4-BE49-F238E27FC236}">
                <a16:creationId xmlns:a16="http://schemas.microsoft.com/office/drawing/2014/main" xmlns="" id="{EB5DBCC3-2DEF-1414-F88C-EE36669C0542}"/>
              </a:ext>
            </a:extLst>
          </p:cNvPr>
          <p:cNvPicPr>
            <a:picLocks noChangeAspect="1"/>
          </p:cNvPicPr>
          <p:nvPr userDrawn="1"/>
        </p:nvPicPr>
        <p:blipFill>
          <a:blip r:embed="rId2"/>
          <a:stretch>
            <a:fillRect/>
          </a:stretch>
        </p:blipFill>
        <p:spPr>
          <a:xfrm>
            <a:off x="7713919" y="1122363"/>
            <a:ext cx="3327400" cy="4584700"/>
          </a:xfrm>
          <a:prstGeom prst="rect">
            <a:avLst/>
          </a:prstGeom>
        </p:spPr>
      </p:pic>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764DE79-268F-4C1A-8933-263129D2AF90}" type="datetimeFigureOut">
              <a:rPr lang="en-US" dirty="0"/>
              <a:t>7/17/2024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764DE79-268F-4C1A-8933-263129D2AF90}" type="datetimeFigureOut">
              <a:rPr lang="en-US" dirty="0"/>
              <a:t>7/17/2024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82000"/>
            <a:ext cx="10515600" cy="1325563"/>
          </a:xfrm>
        </p:spPr>
        <p:txBody>
          <a:bodyPr anchor="b" anchorCtr="0"/>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764DE79-268F-4C1A-8933-263129D2AF90}" type="datetimeFigureOut">
              <a:rPr lang="en-US" dirty="0"/>
              <a:t>7/17/2024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C764DE79-268F-4C1A-8933-263129D2AF90}" type="datetimeFigureOut">
              <a:rPr lang="en-US" dirty="0"/>
              <a:t>7/17/2024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C764DE79-268F-4C1A-8933-263129D2AF90}" type="datetimeFigureOut">
              <a:rPr lang="en-US" dirty="0"/>
              <a:t>7/17/2024</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C764DE79-268F-4C1A-8933-263129D2AF90}" type="datetimeFigureOut">
              <a:rPr lang="en-US" dirty="0"/>
              <a:t>7/17/2024</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C764DE79-268F-4C1A-8933-263129D2AF90}" type="datetimeFigureOut">
              <a:rPr lang="en-US" dirty="0"/>
              <a:t>7/17/2024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C764DE79-268F-4C1A-8933-263129D2AF90}" type="datetimeFigureOut">
              <a:rPr lang="en-US" dirty="0"/>
              <a:t>7/17/2024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C764DE79-268F-4C1A-8933-263129D2AF90}" type="datetimeFigureOut">
              <a:rPr lang="en-US" dirty="0"/>
              <a:t>7/17/2024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93875"/>
            <a:ext cx="10515600" cy="1325563"/>
          </a:xfrm>
          <a:prstGeom prst="rect">
            <a:avLst/>
          </a:prstGeom>
        </p:spPr>
        <p:txBody>
          <a:bodyPr vert="horz" lIns="91440" tIns="45720" rIns="91440" bIns="45720" rtlCol="0" anchor="b" anchorCtr="0">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554967" y="6356350"/>
            <a:ext cx="2743200" cy="365125"/>
          </a:xfrm>
          <a:prstGeom prst="rect">
            <a:avLst/>
          </a:prstGeom>
        </p:spPr>
        <p:txBody>
          <a:bodyPr vert="horz" lIns="91440" tIns="45720" rIns="91440" bIns="45720" rtlCol="0" anchor="ctr"/>
          <a:lstStyle>
            <a:lvl1pPr algn="ctr">
              <a:defRPr sz="1200">
                <a:solidFill>
                  <a:schemeClr val="bg1">
                    <a:lumMod val="50000"/>
                  </a:schemeClr>
                </a:solidFill>
                <a:latin typeface="Montserrat" pitchFamily="2" charset="77"/>
              </a:defRPr>
            </a:lvl1pPr>
          </a:lstStyle>
          <a:p>
            <a:fld id="{48F63A3B-78C7-47BE-AE5E-E10140E04643}" type="slidenum">
              <a:rPr lang="en-US" smtClean="0"/>
              <a:pPr/>
              <a:t>‹#›</a:t>
            </a:fld>
            <a:endParaRPr lang="en-US"/>
          </a:p>
        </p:txBody>
      </p:sp>
      <p:grpSp>
        <p:nvGrpSpPr>
          <p:cNvPr id="7" name="Group 6">
            <a:extLst>
              <a:ext uri="{FF2B5EF4-FFF2-40B4-BE49-F238E27FC236}">
                <a16:creationId xmlns:a16="http://schemas.microsoft.com/office/drawing/2014/main" xmlns="" id="{1BD544FA-7B55-8176-EBB8-B350FF0296E3}"/>
              </a:ext>
            </a:extLst>
          </p:cNvPr>
          <p:cNvGrpSpPr/>
          <p:nvPr userDrawn="1"/>
        </p:nvGrpSpPr>
        <p:grpSpPr>
          <a:xfrm>
            <a:off x="1" y="0"/>
            <a:ext cx="12192000" cy="353237"/>
            <a:chOff x="0" y="0"/>
            <a:chExt cx="12398829" cy="359229"/>
          </a:xfrm>
        </p:grpSpPr>
        <p:sp>
          <p:nvSpPr>
            <p:cNvPr id="8" name="Rectangle 7">
              <a:extLst>
                <a:ext uri="{FF2B5EF4-FFF2-40B4-BE49-F238E27FC236}">
                  <a16:creationId xmlns:a16="http://schemas.microsoft.com/office/drawing/2014/main" xmlns="" id="{19BD33D5-B6C4-946A-DBED-C373A567BA7A}"/>
                </a:ext>
              </a:extLst>
            </p:cNvPr>
            <p:cNvSpPr/>
            <p:nvPr/>
          </p:nvSpPr>
          <p:spPr>
            <a:xfrm>
              <a:off x="0" y="0"/>
              <a:ext cx="7543800" cy="359229"/>
            </a:xfrm>
            <a:prstGeom prst="rect">
              <a:avLst/>
            </a:prstGeom>
            <a:solidFill>
              <a:srgbClr val="272C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xmlns="" id="{76D06202-0323-BDB2-8B35-ABECA559841C}"/>
                </a:ext>
              </a:extLst>
            </p:cNvPr>
            <p:cNvSpPr/>
            <p:nvPr/>
          </p:nvSpPr>
          <p:spPr>
            <a:xfrm>
              <a:off x="7543800" y="0"/>
              <a:ext cx="1219200" cy="359229"/>
            </a:xfrm>
            <a:prstGeom prst="rect">
              <a:avLst/>
            </a:prstGeom>
            <a:solidFill>
              <a:srgbClr val="57C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383ECE36-EF5B-48BF-7A15-4EF46DE3D567}"/>
                </a:ext>
              </a:extLst>
            </p:cNvPr>
            <p:cNvSpPr/>
            <p:nvPr/>
          </p:nvSpPr>
          <p:spPr>
            <a:xfrm>
              <a:off x="8763000" y="0"/>
              <a:ext cx="1219200" cy="359229"/>
            </a:xfrm>
            <a:prstGeom prst="rect">
              <a:avLst/>
            </a:prstGeom>
            <a:solidFill>
              <a:srgbClr val="F36C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F79B84E9-5103-1E8E-ED43-A6784BAD22E1}"/>
                </a:ext>
              </a:extLst>
            </p:cNvPr>
            <p:cNvSpPr/>
            <p:nvPr/>
          </p:nvSpPr>
          <p:spPr>
            <a:xfrm>
              <a:off x="9971315" y="0"/>
              <a:ext cx="1219200" cy="359229"/>
            </a:xfrm>
            <a:prstGeom prst="rect">
              <a:avLst/>
            </a:prstGeom>
            <a:solidFill>
              <a:srgbClr val="7BC2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4178EB97-BEC8-FA53-AD28-A2439FEC8573}"/>
                </a:ext>
              </a:extLst>
            </p:cNvPr>
            <p:cNvSpPr/>
            <p:nvPr/>
          </p:nvSpPr>
          <p:spPr>
            <a:xfrm>
              <a:off x="11179629" y="0"/>
              <a:ext cx="1219200" cy="359229"/>
            </a:xfrm>
            <a:prstGeom prst="rect">
              <a:avLst/>
            </a:prstGeom>
            <a:solidFill>
              <a:srgbClr val="725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a:extLst>
              <a:ext uri="{FF2B5EF4-FFF2-40B4-BE49-F238E27FC236}">
                <a16:creationId xmlns:a16="http://schemas.microsoft.com/office/drawing/2014/main" xmlns="" id="{A6D2B9D4-9C55-EDD1-F168-2DF2E14505FE}"/>
              </a:ext>
            </a:extLst>
          </p:cNvPr>
          <p:cNvPicPr>
            <a:picLocks noChangeAspect="1"/>
          </p:cNvPicPr>
          <p:nvPr userDrawn="1"/>
        </p:nvPicPr>
        <p:blipFill>
          <a:blip r:embed="rId13"/>
          <a:stretch>
            <a:fillRect/>
          </a:stretch>
        </p:blipFill>
        <p:spPr>
          <a:xfrm>
            <a:off x="10846680" y="5161017"/>
            <a:ext cx="964320" cy="132870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600" b="1" kern="1200">
          <a:solidFill>
            <a:srgbClr val="272C67"/>
          </a:solidFill>
          <a:latin typeface="Montserrat"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272C67"/>
          </a:solidFill>
          <a:latin typeface="Montserrat"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272C67"/>
          </a:solidFill>
          <a:latin typeface="Montserrat"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272C67"/>
          </a:solidFill>
          <a:latin typeface="Montserrat"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272C67"/>
          </a:solidFill>
          <a:latin typeface="Montserrat"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272C67"/>
          </a:solidFill>
          <a:latin typeface="Montserrat"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8195;&#8195;&#8195;&#8195;crosselot@pcrg.org" TargetMode="External"/><Relationship Id="rId2" Type="http://schemas.openxmlformats.org/officeDocument/2006/relationships/hyperlink" Target="mailto:ehogan@pcrg.org"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4DFCD3-903D-ACA0-DBDF-903887FEBBB7}"/>
              </a:ext>
            </a:extLst>
          </p:cNvPr>
          <p:cNvSpPr>
            <a:spLocks noGrp="1"/>
          </p:cNvSpPr>
          <p:nvPr>
            <p:ph type="title"/>
          </p:nvPr>
        </p:nvSpPr>
        <p:spPr>
          <a:xfrm>
            <a:off x="831850" y="1709738"/>
            <a:ext cx="10515600" cy="2852737"/>
          </a:xfrm>
        </p:spPr>
        <p:txBody>
          <a:bodyPr anchor="b">
            <a:normAutofit/>
          </a:bodyPr>
          <a:lstStyle/>
          <a:p>
            <a:r>
              <a:rPr lang="en-US">
                <a:latin typeface="Montserrat"/>
              </a:rPr>
              <a:t>NCST Community </a:t>
            </a:r>
            <a:br>
              <a:rPr lang="en-US">
                <a:latin typeface="Montserrat"/>
              </a:rPr>
            </a:br>
            <a:r>
              <a:rPr lang="en-US">
                <a:latin typeface="Montserrat"/>
              </a:rPr>
              <a:t>Impact Briefing </a:t>
            </a:r>
            <a:endParaRPr lang="en-US"/>
          </a:p>
        </p:txBody>
      </p:sp>
      <p:sp>
        <p:nvSpPr>
          <p:cNvPr id="3" name="Subtitle 2">
            <a:extLst>
              <a:ext uri="{FF2B5EF4-FFF2-40B4-BE49-F238E27FC236}">
                <a16:creationId xmlns:a16="http://schemas.microsoft.com/office/drawing/2014/main" xmlns="" id="{09E01FB9-D989-9BA4-29BA-B4474935C06A}"/>
              </a:ext>
            </a:extLst>
          </p:cNvPr>
          <p:cNvSpPr>
            <a:spLocks noGrp="1"/>
          </p:cNvSpPr>
          <p:nvPr>
            <p:ph type="body" idx="1"/>
          </p:nvPr>
        </p:nvSpPr>
        <p:spPr>
          <a:xfrm>
            <a:off x="831850" y="4589463"/>
            <a:ext cx="10515600" cy="1500187"/>
          </a:xfrm>
        </p:spPr>
        <p:txBody>
          <a:bodyPr vert="horz" lIns="91440" tIns="45720" rIns="91440" bIns="45720" rtlCol="0" anchor="t">
            <a:normAutofit/>
          </a:bodyPr>
          <a:lstStyle/>
          <a:p>
            <a:r>
              <a:rPr lang="en-US">
                <a:latin typeface="Montserrat"/>
              </a:rPr>
              <a:t>Pittsburgh Community Reinvestment Group</a:t>
            </a:r>
            <a:br>
              <a:rPr lang="en-US">
                <a:latin typeface="Montserrat"/>
              </a:rPr>
            </a:br>
            <a:r>
              <a:rPr lang="en-US"/>
              <a:t/>
            </a:r>
            <a:br>
              <a:rPr lang="en-US"/>
            </a:br>
            <a:r>
              <a:rPr lang="en-US">
                <a:latin typeface="Montserrat"/>
              </a:rPr>
              <a:t>July 17, 2024</a:t>
            </a:r>
            <a:endParaRPr lang="en-US"/>
          </a:p>
          <a:p>
            <a:endParaRPr lang="en-US"/>
          </a:p>
        </p:txBody>
      </p:sp>
      <p:sp>
        <p:nvSpPr>
          <p:cNvPr id="4" name="Slide Number Placeholder 3">
            <a:extLst>
              <a:ext uri="{FF2B5EF4-FFF2-40B4-BE49-F238E27FC236}">
                <a16:creationId xmlns:a16="http://schemas.microsoft.com/office/drawing/2014/main" xmlns="" id="{366620A2-38F5-A9E4-0FB5-E44DDB0CD344}"/>
              </a:ext>
            </a:extLst>
          </p:cNvPr>
          <p:cNvSpPr>
            <a:spLocks noGrp="1"/>
          </p:cNvSpPr>
          <p:nvPr>
            <p:ph type="sldNum" sz="quarter" idx="12"/>
          </p:nvPr>
        </p:nvSpPr>
        <p:spPr/>
        <p:txBody>
          <a:bodyPr/>
          <a:lstStyle/>
          <a:p>
            <a:fld id="{48F63A3B-78C7-47BE-AE5E-E10140E04643}" type="slidenum">
              <a:rPr lang="en-US" dirty="0"/>
              <a:t>1</a:t>
            </a:fld>
            <a:endParaRPr lang="en-US"/>
          </a:p>
        </p:txBody>
      </p:sp>
    </p:spTree>
    <p:extLst>
      <p:ext uri="{BB962C8B-B14F-4D97-AF65-F5344CB8AC3E}">
        <p14:creationId xmlns:p14="http://schemas.microsoft.com/office/powerpoint/2010/main" val="1966275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D315BFB-9660-776F-1DBA-59E41EE9AE1E}"/>
              </a:ext>
            </a:extLst>
          </p:cNvPr>
          <p:cNvSpPr>
            <a:spLocks noGrp="1"/>
          </p:cNvSpPr>
          <p:nvPr>
            <p:ph idx="1"/>
          </p:nvPr>
        </p:nvSpPr>
        <p:spPr>
          <a:xfrm>
            <a:off x="756337" y="1097281"/>
            <a:ext cx="10143668" cy="3435531"/>
          </a:xfrm>
        </p:spPr>
        <p:txBody>
          <a:bodyPr anchor="ctr">
            <a:normAutofit/>
          </a:bodyPr>
          <a:lstStyle/>
          <a:p>
            <a:r>
              <a:rPr lang="en-US" sz="2400" dirty="0">
                <a:latin typeface="Montserrat"/>
              </a:rPr>
              <a:t>The slide before shows single family home purchase originations by Black borrowers in Pittsburgh MSA counties in 2012 and in 2022.</a:t>
            </a:r>
            <a:r>
              <a:rPr lang="en-US" dirty="0">
                <a:latin typeface="Montserrat"/>
              </a:rPr>
              <a:t> </a:t>
            </a:r>
            <a:endParaRPr lang="en-US" sz="2400" dirty="0"/>
          </a:p>
          <a:p>
            <a:r>
              <a:rPr lang="en-US" sz="2400" dirty="0">
                <a:latin typeface="Montserrat"/>
              </a:rPr>
              <a:t>The share of Allegheny County Originations or the size of its pie is decreasing while originations in other counties are increases.</a:t>
            </a:r>
            <a:r>
              <a:rPr lang="en-US" dirty="0">
                <a:latin typeface="Montserrat"/>
              </a:rPr>
              <a:t> </a:t>
            </a:r>
            <a:endParaRPr lang="en-US" sz="2400" dirty="0"/>
          </a:p>
          <a:p>
            <a:r>
              <a:rPr lang="en-US" sz="2400" dirty="0">
                <a:latin typeface="Montserrat"/>
              </a:rPr>
              <a:t>This depicts relatively higher</a:t>
            </a:r>
            <a:r>
              <a:rPr lang="en-US" dirty="0">
                <a:latin typeface="Montserrat"/>
              </a:rPr>
              <a:t> demand</a:t>
            </a:r>
            <a:r>
              <a:rPr lang="en-US" sz="2400" dirty="0">
                <a:latin typeface="Montserrat"/>
              </a:rPr>
              <a:t> in home purchasing outside Allegheny County</a:t>
            </a:r>
            <a:r>
              <a:rPr lang="en-US" dirty="0">
                <a:latin typeface="Montserrat"/>
              </a:rPr>
              <a:t> from 2012 to 2022 </a:t>
            </a:r>
            <a:r>
              <a:rPr lang="en-US" sz="2400" dirty="0">
                <a:latin typeface="Montserrat"/>
              </a:rPr>
              <a:t>for Black home buyers</a:t>
            </a:r>
          </a:p>
        </p:txBody>
      </p:sp>
      <p:sp>
        <p:nvSpPr>
          <p:cNvPr id="4" name="Slide Number Placeholder 3">
            <a:extLst>
              <a:ext uri="{FF2B5EF4-FFF2-40B4-BE49-F238E27FC236}">
                <a16:creationId xmlns:a16="http://schemas.microsoft.com/office/drawing/2014/main" xmlns="" id="{FD03CC70-3352-12CB-652E-29310729C7B4}"/>
              </a:ext>
            </a:extLst>
          </p:cNvPr>
          <p:cNvSpPr>
            <a:spLocks noGrp="1"/>
          </p:cNvSpPr>
          <p:nvPr>
            <p:ph type="sldNum" sz="quarter" idx="12"/>
          </p:nvPr>
        </p:nvSpPr>
        <p:spPr/>
        <p:txBody>
          <a:bodyPr/>
          <a:lstStyle/>
          <a:p>
            <a:fld id="{48F63A3B-78C7-47BE-AE5E-E10140E04643}" type="slidenum">
              <a:rPr lang="en-US" dirty="0"/>
              <a:t>10</a:t>
            </a:fld>
            <a:endParaRPr lang="en-US"/>
          </a:p>
        </p:txBody>
      </p:sp>
    </p:spTree>
    <p:extLst>
      <p:ext uri="{BB962C8B-B14F-4D97-AF65-F5344CB8AC3E}">
        <p14:creationId xmlns:p14="http://schemas.microsoft.com/office/powerpoint/2010/main" val="11345682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FB8F1F7-D73C-269F-0EF4-71212221DAB2}"/>
              </a:ext>
            </a:extLst>
          </p:cNvPr>
          <p:cNvSpPr>
            <a:spLocks noGrp="1"/>
          </p:cNvSpPr>
          <p:nvPr>
            <p:ph idx="1"/>
          </p:nvPr>
        </p:nvSpPr>
        <p:spPr>
          <a:xfrm>
            <a:off x="854733" y="1031966"/>
            <a:ext cx="10143668" cy="3435531"/>
          </a:xfrm>
        </p:spPr>
        <p:txBody>
          <a:bodyPr anchor="ctr">
            <a:normAutofit/>
          </a:bodyPr>
          <a:lstStyle/>
          <a:p>
            <a:r>
              <a:rPr lang="en-US" sz="2400" dirty="0">
                <a:latin typeface="Montserrat"/>
              </a:rPr>
              <a:t>Similarly, within Allegheny County, Turtle Creek, Wilkinsburg and Monroeville are municipalities experiencing the highest relative increase in Black single family home purchase loans from 2012 to 2021.</a:t>
            </a:r>
            <a:r>
              <a:rPr lang="en-US" dirty="0">
                <a:latin typeface="Montserrat"/>
              </a:rPr>
              <a:t> </a:t>
            </a:r>
            <a:endParaRPr lang="en-US" sz="2400" dirty="0"/>
          </a:p>
          <a:p>
            <a:r>
              <a:rPr lang="en-US" sz="2400" dirty="0">
                <a:latin typeface="Montserrat"/>
              </a:rPr>
              <a:t>On the contrary, City of Pittsburgh, Penn Hills and Moon Township are experiencing </a:t>
            </a:r>
            <a:r>
              <a:rPr lang="en-US" dirty="0">
                <a:latin typeface="Montserrat"/>
              </a:rPr>
              <a:t>the highest</a:t>
            </a:r>
            <a:r>
              <a:rPr lang="en-US" sz="2400" dirty="0">
                <a:latin typeface="Montserrat"/>
              </a:rPr>
              <a:t> relative decline in Black home purchase loans from 2012 to 2021.</a:t>
            </a:r>
          </a:p>
        </p:txBody>
      </p:sp>
      <p:sp>
        <p:nvSpPr>
          <p:cNvPr id="4" name="Slide Number Placeholder 3">
            <a:extLst>
              <a:ext uri="{FF2B5EF4-FFF2-40B4-BE49-F238E27FC236}">
                <a16:creationId xmlns:a16="http://schemas.microsoft.com/office/drawing/2014/main" xmlns="" id="{0BD1C7D7-D3DC-6933-56D2-B229570859FC}"/>
              </a:ext>
            </a:extLst>
          </p:cNvPr>
          <p:cNvSpPr>
            <a:spLocks noGrp="1"/>
          </p:cNvSpPr>
          <p:nvPr>
            <p:ph type="sldNum" sz="quarter" idx="12"/>
          </p:nvPr>
        </p:nvSpPr>
        <p:spPr/>
        <p:txBody>
          <a:bodyPr/>
          <a:lstStyle/>
          <a:p>
            <a:fld id="{48F63A3B-78C7-47BE-AE5E-E10140E04643}" type="slidenum">
              <a:rPr lang="en-US" dirty="0"/>
              <a:t>11</a:t>
            </a:fld>
            <a:endParaRPr lang="en-US"/>
          </a:p>
        </p:txBody>
      </p:sp>
    </p:spTree>
    <p:extLst>
      <p:ext uri="{BB962C8B-B14F-4D97-AF65-F5344CB8AC3E}">
        <p14:creationId xmlns:p14="http://schemas.microsoft.com/office/powerpoint/2010/main" val="2375051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29DCA5-9263-0922-FC96-DBD5A45680E7}"/>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4100" kern="1200">
                <a:latin typeface="Montserrat"/>
              </a:rPr>
              <a:t>Explaining the Gap in Homeownership of Races</a:t>
            </a:r>
            <a:r>
              <a:rPr lang="en-US" sz="4100">
                <a:latin typeface="Montserrat"/>
              </a:rPr>
              <a:t> </a:t>
            </a:r>
            <a:endParaRPr lang="en-US" sz="4100" kern="1200">
              <a:latin typeface="+mj-lt"/>
              <a:ea typeface="+mj-ea"/>
              <a:cs typeface="+mj-cs"/>
            </a:endParaRPr>
          </a:p>
        </p:txBody>
      </p:sp>
      <p:sp>
        <p:nvSpPr>
          <p:cNvPr id="5" name="TextBox 4">
            <a:extLst>
              <a:ext uri="{FF2B5EF4-FFF2-40B4-BE49-F238E27FC236}">
                <a16:creationId xmlns:a16="http://schemas.microsoft.com/office/drawing/2014/main" xmlns="" id="{8BEECA77-7FA5-79D5-4177-E1B0FCCB3FEF}"/>
              </a:ext>
            </a:extLst>
          </p:cNvPr>
          <p:cNvSpPr txBox="1"/>
          <p:nvPr/>
        </p:nvSpPr>
        <p:spPr>
          <a:xfrm>
            <a:off x="793662" y="1968759"/>
            <a:ext cx="4058257" cy="4148902"/>
          </a:xfrm>
          <a:prstGeom prst="rect">
            <a:avLst/>
          </a:prstGeom>
        </p:spPr>
        <p:txBody>
          <a:bodyPr vert="horz" lIns="91440" tIns="45720" rIns="91440" bIns="45720" rtlCol="0" anchor="ctr">
            <a:normAutofit/>
          </a:bodyPr>
          <a:lstStyle/>
          <a:p>
            <a:pPr>
              <a:lnSpc>
                <a:spcPct val="90000"/>
              </a:lnSpc>
              <a:spcAft>
                <a:spcPts val="600"/>
              </a:spcAft>
            </a:pPr>
            <a:r>
              <a:rPr lang="en-US" sz="2000">
                <a:solidFill>
                  <a:srgbClr val="272C67"/>
                </a:solidFill>
                <a:latin typeface="Montserrat"/>
              </a:rPr>
              <a:t>The chart shows changes in denial rates of HMDA reported home purchase loans in Pittsburgh MSA for white borrowers and Black borrowers. This is a clear sign of barriers to credit access and thus homeownership.</a:t>
            </a:r>
          </a:p>
        </p:txBody>
      </p:sp>
      <p:pic>
        <p:nvPicPr>
          <p:cNvPr id="4" name="Content Placeholder 4">
            <a:extLst>
              <a:ext uri="{FF2B5EF4-FFF2-40B4-BE49-F238E27FC236}">
                <a16:creationId xmlns:a16="http://schemas.microsoft.com/office/drawing/2014/main" xmlns="" id="{72A40F97-0321-A5E7-A1E1-A64F15AF3FF4}"/>
              </a:ext>
            </a:extLst>
          </p:cNvPr>
          <p:cNvPicPr>
            <a:picLocks noGrp="1" noChangeAspect="1"/>
          </p:cNvPicPr>
          <p:nvPr>
            <p:ph idx="1"/>
          </p:nvPr>
        </p:nvPicPr>
        <p:blipFill>
          <a:blip r:embed="rId2"/>
          <a:stretch>
            <a:fillRect/>
          </a:stretch>
        </p:blipFill>
        <p:spPr>
          <a:xfrm>
            <a:off x="4973216" y="1819289"/>
            <a:ext cx="5733093" cy="3841171"/>
          </a:xfrm>
          <a:prstGeom prst="rect">
            <a:avLst/>
          </a:prstGeom>
        </p:spPr>
      </p:pic>
      <p:sp>
        <p:nvSpPr>
          <p:cNvPr id="3" name="Slide Number Placeholder 2">
            <a:extLst>
              <a:ext uri="{FF2B5EF4-FFF2-40B4-BE49-F238E27FC236}">
                <a16:creationId xmlns:a16="http://schemas.microsoft.com/office/drawing/2014/main" xmlns="" id="{35C6CA96-C0C8-B4E0-1166-9E5A74705B45}"/>
              </a:ext>
            </a:extLst>
          </p:cNvPr>
          <p:cNvSpPr>
            <a:spLocks noGrp="1"/>
          </p:cNvSpPr>
          <p:nvPr>
            <p:ph type="sldNum" sz="quarter" idx="12"/>
          </p:nvPr>
        </p:nvSpPr>
        <p:spPr/>
        <p:txBody>
          <a:bodyPr/>
          <a:lstStyle/>
          <a:p>
            <a:fld id="{48F63A3B-78C7-47BE-AE5E-E10140E04643}" type="slidenum">
              <a:rPr lang="en-US" dirty="0"/>
              <a:t>12</a:t>
            </a:fld>
            <a:endParaRPr lang="en-US"/>
          </a:p>
        </p:txBody>
      </p:sp>
    </p:spTree>
    <p:extLst>
      <p:ext uri="{BB962C8B-B14F-4D97-AF65-F5344CB8AC3E}">
        <p14:creationId xmlns:p14="http://schemas.microsoft.com/office/powerpoint/2010/main" val="3589895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3F9816-BC59-2468-8461-56708F1B9FCE}"/>
              </a:ext>
            </a:extLst>
          </p:cNvPr>
          <p:cNvSpPr>
            <a:spLocks noGrp="1"/>
          </p:cNvSpPr>
          <p:nvPr>
            <p:ph type="title"/>
          </p:nvPr>
        </p:nvSpPr>
        <p:spPr>
          <a:xfrm>
            <a:off x="808638" y="386930"/>
            <a:ext cx="9236700" cy="1188950"/>
          </a:xfrm>
        </p:spPr>
        <p:txBody>
          <a:bodyPr anchor="b">
            <a:normAutofit fontScale="90000"/>
          </a:bodyPr>
          <a:lstStyle/>
          <a:p>
            <a:r>
              <a:rPr lang="en-US" sz="3800" dirty="0"/>
              <a:t/>
            </a:r>
            <a:br>
              <a:rPr lang="en-US" sz="3800" dirty="0"/>
            </a:br>
            <a:r>
              <a:rPr lang="en-US" sz="3100" dirty="0"/>
              <a:t>Corporate Homeownership is another factor affecting Black Homeownership Rates</a:t>
            </a:r>
          </a:p>
        </p:txBody>
      </p:sp>
      <p:sp>
        <p:nvSpPr>
          <p:cNvPr id="3" name="Content Placeholder 2">
            <a:extLst>
              <a:ext uri="{FF2B5EF4-FFF2-40B4-BE49-F238E27FC236}">
                <a16:creationId xmlns:a16="http://schemas.microsoft.com/office/drawing/2014/main" xmlns="" id="{AAD17462-D528-68E2-4035-9C133D2C4093}"/>
              </a:ext>
            </a:extLst>
          </p:cNvPr>
          <p:cNvSpPr>
            <a:spLocks noGrp="1"/>
          </p:cNvSpPr>
          <p:nvPr>
            <p:ph idx="1"/>
          </p:nvPr>
        </p:nvSpPr>
        <p:spPr>
          <a:xfrm>
            <a:off x="793660" y="1698172"/>
            <a:ext cx="9880560" cy="4254760"/>
          </a:xfrm>
        </p:spPr>
        <p:txBody>
          <a:bodyPr anchor="ctr">
            <a:normAutofit/>
          </a:bodyPr>
          <a:lstStyle/>
          <a:p>
            <a:r>
              <a:rPr lang="en-US" sz="2000" b="0" dirty="0">
                <a:effectLst/>
                <a:highlight>
                  <a:srgbClr val="FCFCFC"/>
                </a:highlight>
              </a:rPr>
              <a:t>From 2010 to 2021, the share of houses sold to corporate entities or real estate investors in the City of Pittsburgh increased from 15.5% of sales in 2010 to 24.8% of sales in 2021 while paying a fraction of the price of regular homebuyers. The remaining communities of Allegheny County experienced a similar increase from 9.7% of sales in 2010 to 18.0% of sales in 2021. </a:t>
            </a:r>
          </a:p>
          <a:p>
            <a:r>
              <a:rPr lang="en-US" sz="2000" b="0" i="0" u="none" strike="noStrike" dirty="0">
                <a:effectLst/>
                <a:highlight>
                  <a:srgbClr val="FCFCFC"/>
                </a:highlight>
              </a:rPr>
              <a:t>In Pittsburgh and the remaining parts of Allegheny County, many of these census tracts with a higher share of corporate sales reflect historically Black and or Low- and Moderate-Income (LMI) communities.</a:t>
            </a:r>
          </a:p>
          <a:p>
            <a:r>
              <a:rPr lang="en-US" sz="2000" b="0" i="0" u="none" strike="noStrike" dirty="0">
                <a:effectLst/>
                <a:highlight>
                  <a:srgbClr val="FCFCFC"/>
                </a:highlight>
              </a:rPr>
              <a:t>On average, corporate entities paid 70.2% of the average sale price, compared to all purchases in Pittsburgh and 72.4% of the average sale price in the remaining parts of Allegheny County. </a:t>
            </a:r>
            <a:endParaRPr lang="en-US" sz="2000" dirty="0">
              <a:highlight>
                <a:srgbClr val="FCFCFC"/>
              </a:highlight>
            </a:endParaRPr>
          </a:p>
          <a:p>
            <a:endParaRPr lang="en-US" sz="2000" dirty="0"/>
          </a:p>
        </p:txBody>
      </p:sp>
      <p:sp>
        <p:nvSpPr>
          <p:cNvPr id="4" name="Slide Number Placeholder 3">
            <a:extLst>
              <a:ext uri="{FF2B5EF4-FFF2-40B4-BE49-F238E27FC236}">
                <a16:creationId xmlns:a16="http://schemas.microsoft.com/office/drawing/2014/main" xmlns="" id="{0793EDF0-CBF2-538C-71F1-7A9D6B4D2132}"/>
              </a:ext>
            </a:extLst>
          </p:cNvPr>
          <p:cNvSpPr>
            <a:spLocks noGrp="1"/>
          </p:cNvSpPr>
          <p:nvPr>
            <p:ph type="sldNum" sz="quarter" idx="12"/>
          </p:nvPr>
        </p:nvSpPr>
        <p:spPr/>
        <p:txBody>
          <a:bodyPr/>
          <a:lstStyle/>
          <a:p>
            <a:fld id="{48F63A3B-78C7-47BE-AE5E-E10140E04643}" type="slidenum">
              <a:rPr lang="en-US" dirty="0"/>
              <a:t>13</a:t>
            </a:fld>
            <a:endParaRPr lang="en-US"/>
          </a:p>
        </p:txBody>
      </p:sp>
    </p:spTree>
    <p:extLst>
      <p:ext uri="{BB962C8B-B14F-4D97-AF65-F5344CB8AC3E}">
        <p14:creationId xmlns:p14="http://schemas.microsoft.com/office/powerpoint/2010/main" val="2111729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B9456B-3526-6BC7-4828-CA9A409159A5}"/>
              </a:ext>
            </a:extLst>
          </p:cNvPr>
          <p:cNvSpPr>
            <a:spLocks noGrp="1"/>
          </p:cNvSpPr>
          <p:nvPr>
            <p:ph type="title"/>
          </p:nvPr>
        </p:nvSpPr>
        <p:spPr>
          <a:xfrm>
            <a:off x="808638" y="386930"/>
            <a:ext cx="9236700" cy="1188950"/>
          </a:xfrm>
        </p:spPr>
        <p:txBody>
          <a:bodyPr anchor="b">
            <a:normAutofit/>
          </a:bodyPr>
          <a:lstStyle/>
          <a:p>
            <a:r>
              <a:rPr lang="en-US" sz="5400">
                <a:latin typeface="Montserrat"/>
              </a:rPr>
              <a:t>Policy/Program Actions</a:t>
            </a:r>
          </a:p>
        </p:txBody>
      </p:sp>
      <p:sp>
        <p:nvSpPr>
          <p:cNvPr id="3" name="Content Placeholder 2">
            <a:extLst>
              <a:ext uri="{FF2B5EF4-FFF2-40B4-BE49-F238E27FC236}">
                <a16:creationId xmlns:a16="http://schemas.microsoft.com/office/drawing/2014/main" xmlns="" id="{A7F8182F-EE69-FBC2-E2AD-45A3C47A1A83}"/>
              </a:ext>
            </a:extLst>
          </p:cNvPr>
          <p:cNvSpPr>
            <a:spLocks noGrp="1"/>
          </p:cNvSpPr>
          <p:nvPr>
            <p:ph idx="1"/>
          </p:nvPr>
        </p:nvSpPr>
        <p:spPr>
          <a:xfrm>
            <a:off x="793660" y="1744825"/>
            <a:ext cx="10143668" cy="3405673"/>
          </a:xfrm>
        </p:spPr>
        <p:txBody>
          <a:bodyPr anchor="ctr">
            <a:normAutofit/>
          </a:bodyPr>
          <a:lstStyle/>
          <a:p>
            <a:pPr lvl="1">
              <a:spcBef>
                <a:spcPts val="0"/>
              </a:spcBef>
            </a:pPr>
            <a:r>
              <a:rPr lang="en-US" kern="100" dirty="0">
                <a:effectLst/>
                <a:latin typeface="Montserrat"/>
                <a:ea typeface="Aptos" panose="020B0004020202020204" pitchFamily="34" charset="0"/>
                <a:cs typeface="Times New Roman"/>
              </a:rPr>
              <a:t>Special Purpose Credit Programs </a:t>
            </a:r>
            <a:endParaRPr lang="en-US" dirty="0"/>
          </a:p>
          <a:p>
            <a:pPr lvl="1">
              <a:spcBef>
                <a:spcPts val="0"/>
              </a:spcBef>
            </a:pPr>
            <a:r>
              <a:rPr lang="en-US" kern="100" dirty="0">
                <a:effectLst/>
                <a:latin typeface="Montserrat"/>
                <a:ea typeface="Aptos" panose="020B0004020202020204" pitchFamily="34" charset="0"/>
                <a:cs typeface="Times New Roman"/>
              </a:rPr>
              <a:t>Local Land Use policies---Land Recycling (land banks)</a:t>
            </a:r>
            <a:endParaRPr lang="en-US" kern="100" dirty="0">
              <a:ea typeface="Aptos" panose="020B0004020202020204" pitchFamily="34" charset="0"/>
              <a:cs typeface="Times New Roman" panose="02020603050405020304" pitchFamily="18" charset="0"/>
            </a:endParaRPr>
          </a:p>
          <a:p>
            <a:pPr lvl="1">
              <a:spcBef>
                <a:spcPts val="0"/>
              </a:spcBef>
            </a:pPr>
            <a:r>
              <a:rPr lang="en-US" kern="100" dirty="0">
                <a:effectLst/>
                <a:latin typeface="Montserrat"/>
                <a:ea typeface="Aptos" panose="020B0004020202020204" pitchFamily="34" charset="0"/>
                <a:cs typeface="Times New Roman"/>
              </a:rPr>
              <a:t>Federal Regulations-new CRA, State level CRA</a:t>
            </a:r>
            <a:r>
              <a:rPr lang="en-US" kern="100" dirty="0">
                <a:latin typeface="Montserrat"/>
                <a:ea typeface="Aptos" panose="020B0004020202020204" pitchFamily="34" charset="0"/>
                <a:cs typeface="Times New Roman"/>
              </a:rPr>
              <a:t> </a:t>
            </a:r>
            <a:endParaRPr lang="en-US" kern="100" dirty="0">
              <a:effectLst/>
              <a:ea typeface="Aptos" panose="020B0004020202020204" pitchFamily="34" charset="0"/>
              <a:cs typeface="Times New Roman" panose="02020603050405020304" pitchFamily="18" charset="0"/>
            </a:endParaRPr>
          </a:p>
          <a:p>
            <a:pPr lvl="1">
              <a:spcBef>
                <a:spcPts val="0"/>
              </a:spcBef>
            </a:pPr>
            <a:r>
              <a:rPr lang="en-US" kern="100" dirty="0">
                <a:effectLst/>
                <a:ea typeface="Aptos" panose="020B0004020202020204" pitchFamily="34" charset="0"/>
                <a:cs typeface="Times New Roman" panose="02020603050405020304" pitchFamily="18" charset="0"/>
              </a:rPr>
              <a:t>Federal Legislation—Neighborhood Homes Investment Act—Working with Homeownership Alliance! </a:t>
            </a:r>
          </a:p>
          <a:p>
            <a:pPr lvl="1">
              <a:spcBef>
                <a:spcPts val="0"/>
              </a:spcBef>
            </a:pPr>
            <a:r>
              <a:rPr lang="en-US" kern="100" dirty="0">
                <a:ea typeface="Aptos" panose="020B0004020202020204" pitchFamily="34" charset="0"/>
                <a:cs typeface="Times New Roman" panose="02020603050405020304" pitchFamily="18" charset="0"/>
              </a:rPr>
              <a:t>Expand affordable homeownership production</a:t>
            </a:r>
            <a:endParaRPr lang="en-US" kern="100" dirty="0">
              <a:effectLst/>
              <a:ea typeface="Aptos" panose="020B0004020202020204" pitchFamily="34" charset="0"/>
              <a:cs typeface="Times New Roman" panose="02020603050405020304" pitchFamily="18" charset="0"/>
            </a:endParaRPr>
          </a:p>
          <a:p>
            <a:endParaRPr lang="en-US" sz="2400" dirty="0"/>
          </a:p>
        </p:txBody>
      </p:sp>
      <p:sp>
        <p:nvSpPr>
          <p:cNvPr id="4" name="Slide Number Placeholder 3">
            <a:extLst>
              <a:ext uri="{FF2B5EF4-FFF2-40B4-BE49-F238E27FC236}">
                <a16:creationId xmlns:a16="http://schemas.microsoft.com/office/drawing/2014/main" xmlns="" id="{D00A500B-59AE-F932-FA83-5ECD30E90F44}"/>
              </a:ext>
            </a:extLst>
          </p:cNvPr>
          <p:cNvSpPr>
            <a:spLocks noGrp="1"/>
          </p:cNvSpPr>
          <p:nvPr>
            <p:ph type="sldNum" sz="quarter" idx="12"/>
          </p:nvPr>
        </p:nvSpPr>
        <p:spPr/>
        <p:txBody>
          <a:bodyPr/>
          <a:lstStyle/>
          <a:p>
            <a:fld id="{48F63A3B-78C7-47BE-AE5E-E10140E04643}" type="slidenum">
              <a:rPr lang="en-US" dirty="0"/>
              <a:t>14</a:t>
            </a:fld>
            <a:endParaRPr lang="en-US"/>
          </a:p>
        </p:txBody>
      </p:sp>
    </p:spTree>
    <p:extLst>
      <p:ext uri="{BB962C8B-B14F-4D97-AF65-F5344CB8AC3E}">
        <p14:creationId xmlns:p14="http://schemas.microsoft.com/office/powerpoint/2010/main" val="4267768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D1A53D-F4BE-6652-5E3D-B5C3DFAD8737}"/>
              </a:ext>
            </a:extLst>
          </p:cNvPr>
          <p:cNvSpPr>
            <a:spLocks noGrp="1"/>
          </p:cNvSpPr>
          <p:nvPr>
            <p:ph type="title"/>
          </p:nvPr>
        </p:nvSpPr>
        <p:spPr/>
        <p:txBody>
          <a:bodyPr/>
          <a:lstStyle/>
          <a:p>
            <a:r>
              <a:rPr lang="en-US">
                <a:latin typeface="Montserrat"/>
              </a:rPr>
              <a:t>Special Purpose Credit Programs (SPCP)</a:t>
            </a:r>
            <a:endParaRPr lang="en-US"/>
          </a:p>
        </p:txBody>
      </p:sp>
      <p:sp>
        <p:nvSpPr>
          <p:cNvPr id="3" name="Content Placeholder 2">
            <a:extLst>
              <a:ext uri="{FF2B5EF4-FFF2-40B4-BE49-F238E27FC236}">
                <a16:creationId xmlns:a16="http://schemas.microsoft.com/office/drawing/2014/main" xmlns="" id="{5F3F4DB2-03D0-5748-D475-6E36551E195D}"/>
              </a:ext>
            </a:extLst>
          </p:cNvPr>
          <p:cNvSpPr>
            <a:spLocks noGrp="1"/>
          </p:cNvSpPr>
          <p:nvPr>
            <p:ph idx="1"/>
          </p:nvPr>
        </p:nvSpPr>
        <p:spPr>
          <a:xfrm>
            <a:off x="838200" y="1825625"/>
            <a:ext cx="9528110" cy="4351338"/>
          </a:xfrm>
        </p:spPr>
        <p:txBody>
          <a:bodyPr vert="horz" lIns="91440" tIns="45720" rIns="91440" bIns="45720" rtlCol="0" anchor="t">
            <a:normAutofit/>
          </a:bodyPr>
          <a:lstStyle/>
          <a:p>
            <a:endParaRPr lang="en-US" dirty="0">
              <a:latin typeface="Montserrat"/>
            </a:endParaRPr>
          </a:p>
          <a:p>
            <a:pPr marL="342900" indent="-342900"/>
            <a:r>
              <a:rPr lang="en-US" dirty="0">
                <a:latin typeface="Montserrat"/>
                <a:ea typeface="Calibri"/>
                <a:cs typeface="Calibri"/>
              </a:rPr>
              <a:t>SPCP are loans that are targeting historically disadvantaged communities. </a:t>
            </a:r>
            <a:endParaRPr lang="en-US" dirty="0">
              <a:solidFill>
                <a:srgbClr val="000000"/>
              </a:solidFill>
              <a:latin typeface="Montserrat"/>
              <a:ea typeface="Calibri"/>
              <a:cs typeface="Calibri"/>
            </a:endParaRPr>
          </a:p>
          <a:p>
            <a:r>
              <a:rPr lang="en-US" dirty="0">
                <a:latin typeface="Montserrat"/>
                <a:ea typeface="Calibri"/>
                <a:cs typeface="Calibri"/>
              </a:rPr>
              <a:t>Federal regulators recently issues clear guidance for banks to offer SPCP. Falls within the provision of the Equal Credit Opportunity  (ECO) act. </a:t>
            </a:r>
          </a:p>
          <a:p>
            <a:r>
              <a:rPr lang="en-US" dirty="0">
                <a:latin typeface="Montserrat"/>
              </a:rPr>
              <a:t>Some institutions have been now offering SPCPs to consumers; PCRG educating more institutions on SPCP to expand the offering.</a:t>
            </a:r>
          </a:p>
          <a:p>
            <a:r>
              <a:rPr lang="en-US" dirty="0">
                <a:latin typeface="Montserrat"/>
              </a:rPr>
              <a:t>Examples: Downpayment assistance for first-time homebuyers, low credit score, closing cost assistance </a:t>
            </a:r>
            <a:endParaRPr lang="en-US" dirty="0"/>
          </a:p>
        </p:txBody>
      </p:sp>
      <p:sp>
        <p:nvSpPr>
          <p:cNvPr id="4" name="Slide Number Placeholder 3">
            <a:extLst>
              <a:ext uri="{FF2B5EF4-FFF2-40B4-BE49-F238E27FC236}">
                <a16:creationId xmlns:a16="http://schemas.microsoft.com/office/drawing/2014/main" xmlns="" id="{D091C958-C4B8-187C-D1EF-A2B2C96CEB78}"/>
              </a:ext>
            </a:extLst>
          </p:cNvPr>
          <p:cNvSpPr>
            <a:spLocks noGrp="1"/>
          </p:cNvSpPr>
          <p:nvPr>
            <p:ph type="sldNum" sz="quarter" idx="12"/>
          </p:nvPr>
        </p:nvSpPr>
        <p:spPr/>
        <p:txBody>
          <a:bodyPr/>
          <a:lstStyle/>
          <a:p>
            <a:fld id="{48F63A3B-78C7-47BE-AE5E-E10140E04643}" type="slidenum">
              <a:rPr lang="en-US" dirty="0"/>
              <a:t>15</a:t>
            </a:fld>
            <a:endParaRPr lang="en-US"/>
          </a:p>
        </p:txBody>
      </p:sp>
    </p:spTree>
    <p:extLst>
      <p:ext uri="{BB962C8B-B14F-4D97-AF65-F5344CB8AC3E}">
        <p14:creationId xmlns:p14="http://schemas.microsoft.com/office/powerpoint/2010/main" val="4199861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477803-C215-3F18-907E-D3E24D8224FD}"/>
              </a:ext>
            </a:extLst>
          </p:cNvPr>
          <p:cNvSpPr>
            <a:spLocks noGrp="1"/>
          </p:cNvSpPr>
          <p:nvPr>
            <p:ph type="title"/>
          </p:nvPr>
        </p:nvSpPr>
        <p:spPr/>
        <p:txBody>
          <a:bodyPr/>
          <a:lstStyle/>
          <a:p>
            <a:r>
              <a:rPr lang="en-US">
                <a:latin typeface="Montserrat"/>
              </a:rPr>
              <a:t>Local Land Use Policies</a:t>
            </a:r>
            <a:endParaRPr lang="en-US"/>
          </a:p>
        </p:txBody>
      </p:sp>
      <p:sp>
        <p:nvSpPr>
          <p:cNvPr id="3" name="Content Placeholder 2">
            <a:extLst>
              <a:ext uri="{FF2B5EF4-FFF2-40B4-BE49-F238E27FC236}">
                <a16:creationId xmlns:a16="http://schemas.microsoft.com/office/drawing/2014/main" xmlns="" id="{B2EDE5CE-CE3F-ADF9-BBBC-81A556775890}"/>
              </a:ext>
            </a:extLst>
          </p:cNvPr>
          <p:cNvSpPr>
            <a:spLocks noGrp="1"/>
          </p:cNvSpPr>
          <p:nvPr>
            <p:ph idx="1"/>
          </p:nvPr>
        </p:nvSpPr>
        <p:spPr/>
        <p:txBody>
          <a:bodyPr vert="horz" lIns="91440" tIns="45720" rIns="91440" bIns="45720" rtlCol="0" anchor="t">
            <a:normAutofit/>
          </a:bodyPr>
          <a:lstStyle/>
          <a:p>
            <a:r>
              <a:rPr lang="en-US" dirty="0">
                <a:latin typeface="Montserrat"/>
              </a:rPr>
              <a:t>PCRG works with government stakeholders to advocate for affordable homeownership opportunities</a:t>
            </a:r>
            <a:br>
              <a:rPr lang="en-US" dirty="0">
                <a:latin typeface="Montserrat"/>
              </a:rPr>
            </a:br>
            <a:r>
              <a:rPr lang="en-US" dirty="0">
                <a:latin typeface="Montserrat"/>
              </a:rPr>
              <a:t>- Pittsburgh Land Bank - end user scorecards</a:t>
            </a:r>
            <a:br>
              <a:rPr lang="en-US" dirty="0">
                <a:latin typeface="Montserrat"/>
              </a:rPr>
            </a:br>
            <a:r>
              <a:rPr lang="en-US" dirty="0">
                <a:latin typeface="Montserrat"/>
              </a:rPr>
              <a:t>- Homeownership Programs - Urban Redevelopment Authority/ Banking Partners; example: </a:t>
            </a:r>
            <a:r>
              <a:rPr lang="en-US" dirty="0" err="1">
                <a:latin typeface="Montserrat"/>
              </a:rPr>
              <a:t>OwnPGH</a:t>
            </a:r>
            <a:endParaRPr lang="en-US" dirty="0">
              <a:latin typeface="Montserrat"/>
            </a:endParaRPr>
          </a:p>
          <a:p>
            <a:r>
              <a:rPr lang="en-US" dirty="0">
                <a:latin typeface="Montserrat"/>
              </a:rPr>
              <a:t>PCRG facilitates working groups</a:t>
            </a:r>
            <a:br>
              <a:rPr lang="en-US" dirty="0">
                <a:latin typeface="Montserrat"/>
              </a:rPr>
            </a:br>
            <a:r>
              <a:rPr lang="en-US" dirty="0">
                <a:latin typeface="Montserrat"/>
              </a:rPr>
              <a:t>- Vacant Property Working Group (VPWG)</a:t>
            </a:r>
            <a:br>
              <a:rPr lang="en-US" dirty="0">
                <a:latin typeface="Montserrat"/>
              </a:rPr>
            </a:br>
            <a:r>
              <a:rPr lang="en-US" dirty="0">
                <a:latin typeface="Montserrat"/>
              </a:rPr>
              <a:t>- Black Developers Cohort- technical assistance</a:t>
            </a:r>
            <a:r>
              <a:rPr lang="en-US" dirty="0"/>
              <a:t/>
            </a:r>
            <a:br>
              <a:rPr lang="en-US" dirty="0"/>
            </a:br>
            <a:r>
              <a:rPr lang="en-US" dirty="0">
                <a:latin typeface="Montserrat"/>
              </a:rPr>
              <a:t>- Bankers Councils- Mid Tier Bankers Community Council &amp; Community Bankers Community Council</a:t>
            </a:r>
            <a:r>
              <a:rPr lang="en-US" dirty="0"/>
              <a:t/>
            </a:r>
            <a:br>
              <a:rPr lang="en-US" dirty="0"/>
            </a:br>
            <a:endParaRPr lang="en-US" dirty="0"/>
          </a:p>
        </p:txBody>
      </p:sp>
      <p:sp>
        <p:nvSpPr>
          <p:cNvPr id="4" name="Slide Number Placeholder 3">
            <a:extLst>
              <a:ext uri="{FF2B5EF4-FFF2-40B4-BE49-F238E27FC236}">
                <a16:creationId xmlns:a16="http://schemas.microsoft.com/office/drawing/2014/main" xmlns="" id="{CCBEAE95-648F-AFDB-8C9A-FB1A4948C4D0}"/>
              </a:ext>
            </a:extLst>
          </p:cNvPr>
          <p:cNvSpPr>
            <a:spLocks noGrp="1"/>
          </p:cNvSpPr>
          <p:nvPr>
            <p:ph type="sldNum" sz="quarter" idx="12"/>
          </p:nvPr>
        </p:nvSpPr>
        <p:spPr/>
        <p:txBody>
          <a:bodyPr/>
          <a:lstStyle/>
          <a:p>
            <a:fld id="{48F63A3B-78C7-47BE-AE5E-E10140E04643}" type="slidenum">
              <a:rPr lang="en-US" dirty="0"/>
              <a:t>16</a:t>
            </a:fld>
            <a:endParaRPr lang="en-US"/>
          </a:p>
        </p:txBody>
      </p:sp>
    </p:spTree>
    <p:extLst>
      <p:ext uri="{BB962C8B-B14F-4D97-AF65-F5344CB8AC3E}">
        <p14:creationId xmlns:p14="http://schemas.microsoft.com/office/powerpoint/2010/main" val="2767584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7474B8-3B28-4A1E-8B3E-8A20B266C3D0}"/>
              </a:ext>
            </a:extLst>
          </p:cNvPr>
          <p:cNvSpPr>
            <a:spLocks noGrp="1"/>
          </p:cNvSpPr>
          <p:nvPr>
            <p:ph type="title"/>
          </p:nvPr>
        </p:nvSpPr>
        <p:spPr/>
        <p:txBody>
          <a:bodyPr/>
          <a:lstStyle/>
          <a:p>
            <a:r>
              <a:rPr lang="en-US">
                <a:latin typeface="Montserrat"/>
              </a:rPr>
              <a:t>Federal Regulations: Community Reinvestment Act (CRA)</a:t>
            </a:r>
            <a:endParaRPr lang="en-US"/>
          </a:p>
        </p:txBody>
      </p:sp>
      <p:sp>
        <p:nvSpPr>
          <p:cNvPr id="3" name="Content Placeholder 2">
            <a:extLst>
              <a:ext uri="{FF2B5EF4-FFF2-40B4-BE49-F238E27FC236}">
                <a16:creationId xmlns:a16="http://schemas.microsoft.com/office/drawing/2014/main" xmlns="" id="{1CA3A483-0FEB-8227-637A-9A4FB448A8B3}"/>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sz="1800">
                <a:latin typeface="Montserrat"/>
                <a:cs typeface="Arial"/>
              </a:rPr>
              <a:t>The Community Reinvestment Act (CRA), enacted in 1977, to assess whether banks are meeting the credit needs of all service area equally. Regulators issued the last update in 1995, and the new CRA rules and regulations issued on October 24, 2023  </a:t>
            </a:r>
            <a:endParaRPr lang="en-US" sz="1800">
              <a:solidFill>
                <a:srgbClr val="000000"/>
              </a:solidFill>
              <a:latin typeface="Montserrat"/>
              <a:cs typeface="Arial"/>
            </a:endParaRPr>
          </a:p>
          <a:p>
            <a:pPr>
              <a:buFont typeface="Arial,Sans-Serif" panose="020B0604020202020204" pitchFamily="34" charset="0"/>
            </a:pPr>
            <a:r>
              <a:rPr lang="en-US" sz="1800">
                <a:latin typeface="Montserrat"/>
                <a:cs typeface="Arial"/>
              </a:rPr>
              <a:t>Under the existing rules, banks get CRA credit for $300-$400 billion a year in loans made to low-to-moderate income households or in low-to-moderate income communities across the country. That’s a higher annual spending than HUD or the Department of Transportation or the Department of Education.  </a:t>
            </a:r>
            <a:endParaRPr lang="en-US" sz="1800">
              <a:solidFill>
                <a:srgbClr val="000000"/>
              </a:solidFill>
              <a:latin typeface="Montserrat"/>
              <a:cs typeface="Arial"/>
            </a:endParaRPr>
          </a:p>
          <a:p>
            <a:pPr>
              <a:buFont typeface="Arial,Sans-Serif" panose="020B0604020202020204" pitchFamily="34" charset="0"/>
            </a:pPr>
            <a:r>
              <a:rPr lang="en-US" sz="1800">
                <a:latin typeface="Montserrat"/>
                <a:cs typeface="Arial"/>
              </a:rPr>
              <a:t>Those billions of CRA-qualifying loan dollars include loans for single-family and multi-family residences, small businesses, small farms and community development.  </a:t>
            </a:r>
            <a:endParaRPr lang="en-US" sz="1800">
              <a:solidFill>
                <a:srgbClr val="000000"/>
              </a:solidFill>
              <a:latin typeface="Montserrat"/>
              <a:cs typeface="Arial"/>
            </a:endParaRPr>
          </a:p>
          <a:p>
            <a:pPr>
              <a:buFont typeface="Arial,Sans-Serif" panose="020B0604020202020204" pitchFamily="34" charset="0"/>
            </a:pPr>
            <a:r>
              <a:rPr lang="en-US" sz="1800">
                <a:latin typeface="Montserrat"/>
                <a:cs typeface="Arial"/>
              </a:rPr>
              <a:t>After several years and now two White House administrations, the newly updated (but still race-neutral) rules and regulations will still end up influencing how and where those dollars flow. It’s the first comprehensive overhaul to CRA rules since 1995, long before the rise of online and mobile banking.</a:t>
            </a:r>
            <a:endParaRPr lang="en-US" sz="1800">
              <a:latin typeface="Montserrat"/>
            </a:endParaRPr>
          </a:p>
        </p:txBody>
      </p:sp>
      <p:sp>
        <p:nvSpPr>
          <p:cNvPr id="4" name="Slide Number Placeholder 3">
            <a:extLst>
              <a:ext uri="{FF2B5EF4-FFF2-40B4-BE49-F238E27FC236}">
                <a16:creationId xmlns:a16="http://schemas.microsoft.com/office/drawing/2014/main" xmlns="" id="{49D4F3E1-DC6D-CF83-6EFD-FCF883ECF6D6}"/>
              </a:ext>
            </a:extLst>
          </p:cNvPr>
          <p:cNvSpPr>
            <a:spLocks noGrp="1"/>
          </p:cNvSpPr>
          <p:nvPr>
            <p:ph type="sldNum" sz="quarter" idx="12"/>
          </p:nvPr>
        </p:nvSpPr>
        <p:spPr/>
        <p:txBody>
          <a:bodyPr/>
          <a:lstStyle/>
          <a:p>
            <a:fld id="{48F63A3B-78C7-47BE-AE5E-E10140E04643}" type="slidenum">
              <a:rPr lang="en-US" dirty="0"/>
              <a:t>17</a:t>
            </a:fld>
            <a:endParaRPr lang="en-US"/>
          </a:p>
        </p:txBody>
      </p:sp>
    </p:spTree>
    <p:extLst>
      <p:ext uri="{BB962C8B-B14F-4D97-AF65-F5344CB8AC3E}">
        <p14:creationId xmlns:p14="http://schemas.microsoft.com/office/powerpoint/2010/main" val="228391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DE3BAB-8140-70BD-68B2-D776291E4027}"/>
              </a:ext>
            </a:extLst>
          </p:cNvPr>
          <p:cNvSpPr>
            <a:spLocks noGrp="1"/>
          </p:cNvSpPr>
          <p:nvPr>
            <p:ph type="title"/>
          </p:nvPr>
        </p:nvSpPr>
        <p:spPr/>
        <p:txBody>
          <a:bodyPr/>
          <a:lstStyle/>
          <a:p>
            <a:r>
              <a:rPr lang="en-US">
                <a:latin typeface="Montserrat"/>
              </a:rPr>
              <a:t>State Level CRA</a:t>
            </a:r>
            <a:br>
              <a:rPr lang="en-US">
                <a:latin typeface="Montserrat"/>
              </a:rPr>
            </a:br>
            <a:endParaRPr lang="en-US"/>
          </a:p>
        </p:txBody>
      </p:sp>
      <p:sp>
        <p:nvSpPr>
          <p:cNvPr id="3" name="Content Placeholder 2">
            <a:extLst>
              <a:ext uri="{FF2B5EF4-FFF2-40B4-BE49-F238E27FC236}">
                <a16:creationId xmlns:a16="http://schemas.microsoft.com/office/drawing/2014/main" xmlns="" id="{A5723DBB-900F-811A-3EAF-5E9F7DA8528B}"/>
              </a:ext>
            </a:extLst>
          </p:cNvPr>
          <p:cNvSpPr>
            <a:spLocks noGrp="1"/>
          </p:cNvSpPr>
          <p:nvPr>
            <p:ph idx="1"/>
          </p:nvPr>
        </p:nvSpPr>
        <p:spPr/>
        <p:txBody>
          <a:bodyPr vert="horz" lIns="91440" tIns="45720" rIns="91440" bIns="45720" rtlCol="0" anchor="t">
            <a:normAutofit/>
          </a:bodyPr>
          <a:lstStyle/>
          <a:p>
            <a:r>
              <a:rPr lang="en-US" dirty="0">
                <a:latin typeface="Montserrat"/>
              </a:rPr>
              <a:t>Illinois lawmakers passed their state CRA law in 2021 and then spent more than two years designing its implementing regulations, which were formally adopted this May.</a:t>
            </a:r>
            <a:br>
              <a:rPr lang="en-US" dirty="0">
                <a:latin typeface="Montserrat"/>
              </a:rPr>
            </a:br>
            <a:r>
              <a:rPr lang="en-US" dirty="0">
                <a:latin typeface="Montserrat"/>
              </a:rPr>
              <a:t>- Covers non-depository institutions, credit-unions and race-based contributions by lenders</a:t>
            </a:r>
          </a:p>
          <a:p>
            <a:r>
              <a:rPr lang="en-US" dirty="0">
                <a:latin typeface="Montserrat"/>
              </a:rPr>
              <a:t>No such law in Pennsylvania</a:t>
            </a:r>
            <a:endParaRPr lang="en-US" dirty="0"/>
          </a:p>
          <a:p>
            <a:r>
              <a:rPr lang="en-US" dirty="0">
                <a:latin typeface="Montserrat"/>
              </a:rPr>
              <a:t>Other states with a state CRA law: West Virginia, New York state, Massachusetts, Connecticut, Rhode Island, Washington, and Washington D.C.</a:t>
            </a:r>
            <a:endParaRPr lang="en-US" dirty="0"/>
          </a:p>
        </p:txBody>
      </p:sp>
      <p:sp>
        <p:nvSpPr>
          <p:cNvPr id="4" name="Slide Number Placeholder 3">
            <a:extLst>
              <a:ext uri="{FF2B5EF4-FFF2-40B4-BE49-F238E27FC236}">
                <a16:creationId xmlns:a16="http://schemas.microsoft.com/office/drawing/2014/main" xmlns="" id="{EF9772DB-5356-90C1-1A38-A836A327AADC}"/>
              </a:ext>
            </a:extLst>
          </p:cNvPr>
          <p:cNvSpPr>
            <a:spLocks noGrp="1"/>
          </p:cNvSpPr>
          <p:nvPr>
            <p:ph type="sldNum" sz="quarter" idx="12"/>
          </p:nvPr>
        </p:nvSpPr>
        <p:spPr/>
        <p:txBody>
          <a:bodyPr/>
          <a:lstStyle/>
          <a:p>
            <a:fld id="{48F63A3B-78C7-47BE-AE5E-E10140E04643}" type="slidenum">
              <a:rPr lang="en-US" dirty="0"/>
              <a:t>18</a:t>
            </a:fld>
            <a:endParaRPr lang="en-US"/>
          </a:p>
        </p:txBody>
      </p:sp>
    </p:spTree>
    <p:extLst>
      <p:ext uri="{BB962C8B-B14F-4D97-AF65-F5344CB8AC3E}">
        <p14:creationId xmlns:p14="http://schemas.microsoft.com/office/powerpoint/2010/main" val="34887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9D929C-6820-826F-8DB9-D59B89A71E26}"/>
              </a:ext>
            </a:extLst>
          </p:cNvPr>
          <p:cNvSpPr>
            <a:spLocks noGrp="1"/>
          </p:cNvSpPr>
          <p:nvPr>
            <p:ph type="title"/>
          </p:nvPr>
        </p:nvSpPr>
        <p:spPr/>
        <p:txBody>
          <a:bodyPr anchor="ctr"/>
          <a:lstStyle/>
          <a:p>
            <a:r>
              <a:rPr lang="en-US" dirty="0">
                <a:latin typeface="Montserrat"/>
              </a:rPr>
              <a:t>Federal Legislations/Programs</a:t>
            </a:r>
            <a:endParaRPr lang="en-US" dirty="0"/>
          </a:p>
        </p:txBody>
      </p:sp>
      <p:sp>
        <p:nvSpPr>
          <p:cNvPr id="3" name="Content Placeholder 2">
            <a:extLst>
              <a:ext uri="{FF2B5EF4-FFF2-40B4-BE49-F238E27FC236}">
                <a16:creationId xmlns:a16="http://schemas.microsoft.com/office/drawing/2014/main" xmlns="" id="{86C57172-5E95-6190-9285-BF90F4687AC4}"/>
              </a:ext>
            </a:extLst>
          </p:cNvPr>
          <p:cNvSpPr>
            <a:spLocks noGrp="1"/>
          </p:cNvSpPr>
          <p:nvPr>
            <p:ph idx="1"/>
          </p:nvPr>
        </p:nvSpPr>
        <p:spPr>
          <a:xfrm>
            <a:off x="838200" y="1534032"/>
            <a:ext cx="9733384" cy="4895850"/>
          </a:xfrm>
        </p:spPr>
        <p:txBody>
          <a:bodyPr vert="horz" lIns="91440" tIns="45720" rIns="91440" bIns="45720" rtlCol="0" anchor="t">
            <a:normAutofit/>
          </a:bodyPr>
          <a:lstStyle/>
          <a:p>
            <a:r>
              <a:rPr lang="en-US" dirty="0">
                <a:latin typeface="Montserrat"/>
              </a:rPr>
              <a:t>Neighborhood Homes Investment Act</a:t>
            </a:r>
            <a:r>
              <a:rPr lang="en-US" dirty="0"/>
              <a:t/>
            </a:r>
            <a:br>
              <a:rPr lang="en-US" dirty="0"/>
            </a:br>
            <a:r>
              <a:rPr lang="en-US" dirty="0">
                <a:latin typeface="Montserrat"/>
              </a:rPr>
              <a:t>- PCRG is working with national partners like Homeownership Alliance. Federal tax credit for homeownership </a:t>
            </a:r>
            <a:endParaRPr lang="en-US" dirty="0"/>
          </a:p>
          <a:p>
            <a:r>
              <a:rPr lang="en-US" dirty="0">
                <a:latin typeface="Montserrat"/>
              </a:rPr>
              <a:t>FHA lowering annual mortgage insurance premiums.</a:t>
            </a:r>
            <a:endParaRPr lang="en-US" dirty="0"/>
          </a:p>
          <a:p>
            <a:r>
              <a:rPr lang="en-US" dirty="0">
                <a:latin typeface="Montserrat"/>
              </a:rPr>
              <a:t>HUD's first generation downpayment assistance program at or below 120% of AMI </a:t>
            </a:r>
            <a:r>
              <a:rPr lang="en-US" dirty="0"/>
              <a:t/>
            </a:r>
            <a:br>
              <a:rPr lang="en-US" dirty="0"/>
            </a:br>
            <a:r>
              <a:rPr lang="en-US" dirty="0">
                <a:latin typeface="Montserrat"/>
              </a:rPr>
              <a:t>- Analysis estimates 35% of program participants would be African-Americans according to Urban Institute</a:t>
            </a:r>
            <a:endParaRPr lang="en-US" dirty="0"/>
          </a:p>
          <a:p>
            <a:r>
              <a:rPr lang="en-US" dirty="0">
                <a:latin typeface="Montserrat"/>
              </a:rPr>
              <a:t>HUD HOME Investment partnerships program (HOME program)</a:t>
            </a:r>
            <a:r>
              <a:rPr lang="en-US" dirty="0"/>
              <a:t/>
            </a:r>
            <a:br>
              <a:rPr lang="en-US" dirty="0"/>
            </a:br>
            <a:r>
              <a:rPr lang="en-US" dirty="0">
                <a:latin typeface="Montserrat"/>
              </a:rPr>
              <a:t>- Constructive rehab affordable rental housing and provide homeownership opportunities</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167574F1-6A64-0A9A-060D-8E2AD4E73969}"/>
              </a:ext>
            </a:extLst>
          </p:cNvPr>
          <p:cNvSpPr>
            <a:spLocks noGrp="1"/>
          </p:cNvSpPr>
          <p:nvPr>
            <p:ph type="sldNum" sz="quarter" idx="12"/>
          </p:nvPr>
        </p:nvSpPr>
        <p:spPr/>
        <p:txBody>
          <a:bodyPr/>
          <a:lstStyle/>
          <a:p>
            <a:fld id="{48F63A3B-78C7-47BE-AE5E-E10140E04643}" type="slidenum">
              <a:rPr lang="en-US" dirty="0"/>
              <a:t>19</a:t>
            </a:fld>
            <a:endParaRPr lang="en-US"/>
          </a:p>
        </p:txBody>
      </p:sp>
    </p:spTree>
    <p:extLst>
      <p:ext uri="{BB962C8B-B14F-4D97-AF65-F5344CB8AC3E}">
        <p14:creationId xmlns:p14="http://schemas.microsoft.com/office/powerpoint/2010/main" val="2904410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25E993-EA2C-4D39-81B0-16C09CA3DFD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38B3168-4C8E-2FED-725A-01C79B269FC3}"/>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xmlns="" id="{1DAE5BC7-D66B-5748-B623-2E7EB161A0BC}"/>
              </a:ext>
            </a:extLst>
          </p:cNvPr>
          <p:cNvSpPr/>
          <p:nvPr/>
        </p:nvSpPr>
        <p:spPr>
          <a:xfrm>
            <a:off x="-1" y="0"/>
            <a:ext cx="12192000" cy="6858000"/>
          </a:xfrm>
          <a:prstGeom prst="rect">
            <a:avLst/>
          </a:prstGeom>
          <a:solidFill>
            <a:srgbClr val="272C6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xmlns="" id="{98CA54A4-4367-E232-8938-752E4000A011}"/>
              </a:ext>
            </a:extLst>
          </p:cNvPr>
          <p:cNvSpPr txBox="1">
            <a:spLocks/>
          </p:cNvSpPr>
          <p:nvPr/>
        </p:nvSpPr>
        <p:spPr>
          <a:xfrm>
            <a:off x="1737456" y="1889563"/>
            <a:ext cx="9304918" cy="3775741"/>
          </a:xfrm>
          <a:prstGeom prst="rect">
            <a:avLst/>
          </a:prstGeom>
        </p:spPr>
        <p:txBody>
          <a:bodyPr vert="horz" lIns="91440" tIns="45720" rIns="91440" bIns="45720" rtlCol="0" anchor="b" anchorCtr="0">
            <a:normAutofit fontScale="77500" lnSpcReduction="20000"/>
          </a:bodyPr>
          <a:lstStyle>
            <a:lvl1pPr algn="l" defTabSz="914400" rtl="0" eaLnBrk="1" latinLnBrk="0" hangingPunct="1">
              <a:lnSpc>
                <a:spcPct val="90000"/>
              </a:lnSpc>
              <a:spcBef>
                <a:spcPct val="0"/>
              </a:spcBef>
              <a:buNone/>
              <a:defRPr sz="3600" b="1" kern="1200">
                <a:solidFill>
                  <a:srgbClr val="272C67"/>
                </a:solidFill>
                <a:latin typeface="Montserrat" pitchFamily="2" charset="77"/>
                <a:ea typeface="+mj-ea"/>
                <a:cs typeface="+mj-cs"/>
              </a:defRPr>
            </a:lvl1pPr>
          </a:lstStyle>
          <a:p>
            <a:pPr>
              <a:lnSpc>
                <a:spcPct val="120000"/>
              </a:lnSpc>
            </a:pPr>
            <a:r>
              <a:rPr lang="en-US" sz="4700" b="0">
                <a:solidFill>
                  <a:schemeClr val="bg1"/>
                </a:solidFill>
                <a:latin typeface="Montserrat"/>
              </a:rPr>
              <a:t>PCRG builds the capacity of community development leaders </a:t>
            </a:r>
            <a:r>
              <a:rPr lang="en-US" sz="4700" b="0"/>
              <a:t/>
            </a:r>
            <a:br>
              <a:rPr lang="en-US" sz="4700" b="0"/>
            </a:br>
            <a:r>
              <a:rPr lang="en-US" sz="4700" b="0">
                <a:solidFill>
                  <a:schemeClr val="bg1"/>
                </a:solidFill>
                <a:latin typeface="Montserrat"/>
              </a:rPr>
              <a:t>to achieve racial and economic </a:t>
            </a:r>
            <a:r>
              <a:rPr lang="en-US" sz="4700" b="0"/>
              <a:t/>
            </a:r>
            <a:br>
              <a:rPr lang="en-US" sz="4700" b="0"/>
            </a:br>
            <a:r>
              <a:rPr lang="en-US" sz="4700" b="0">
                <a:solidFill>
                  <a:schemeClr val="bg1"/>
                </a:solidFill>
                <a:latin typeface="Montserrat"/>
              </a:rPr>
              <a:t>equity in Southwestern Pennsylvania.</a:t>
            </a:r>
          </a:p>
          <a:p>
            <a:pPr>
              <a:lnSpc>
                <a:spcPct val="120000"/>
              </a:lnSpc>
            </a:pPr>
            <a:r>
              <a:rPr lang="en-US"/>
              <a:t/>
            </a:r>
            <a:br>
              <a:rPr lang="en-US"/>
            </a:br>
            <a:endParaRPr lang="en-US">
              <a:solidFill>
                <a:srgbClr val="57C3B7"/>
              </a:solidFill>
              <a:effectLst/>
            </a:endParaRPr>
          </a:p>
        </p:txBody>
      </p:sp>
      <p:sp>
        <p:nvSpPr>
          <p:cNvPr id="6" name="Subtitle 2">
            <a:extLst>
              <a:ext uri="{FF2B5EF4-FFF2-40B4-BE49-F238E27FC236}">
                <a16:creationId xmlns:a16="http://schemas.microsoft.com/office/drawing/2014/main" xmlns="" id="{DCBEC53D-93A9-2940-E1B1-FF1926BE0204}"/>
              </a:ext>
            </a:extLst>
          </p:cNvPr>
          <p:cNvSpPr txBox="1">
            <a:spLocks/>
          </p:cNvSpPr>
          <p:nvPr/>
        </p:nvSpPr>
        <p:spPr>
          <a:xfrm>
            <a:off x="0" y="1273320"/>
            <a:ext cx="12191999" cy="8912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272C67"/>
                </a:solidFill>
                <a:latin typeface="Montserrat"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272C67"/>
                </a:solidFill>
                <a:latin typeface="Montserrat"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272C67"/>
                </a:solidFill>
                <a:latin typeface="Montserrat"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272C67"/>
                </a:solidFill>
                <a:latin typeface="Montserrat"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272C67"/>
                </a:solidFill>
                <a:latin typeface="Montserrat"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a:solidFill>
                  <a:srgbClr val="57C3B7"/>
                </a:solidFill>
              </a:rPr>
              <a:t>OUR MISSION</a:t>
            </a:r>
          </a:p>
        </p:txBody>
      </p:sp>
      <p:sp>
        <p:nvSpPr>
          <p:cNvPr id="7" name="Slide Number Placeholder 6">
            <a:extLst>
              <a:ext uri="{FF2B5EF4-FFF2-40B4-BE49-F238E27FC236}">
                <a16:creationId xmlns:a16="http://schemas.microsoft.com/office/drawing/2014/main" xmlns="" id="{3F9A5D1D-DA33-C34D-453B-7AD461DA01A2}"/>
              </a:ext>
            </a:extLst>
          </p:cNvPr>
          <p:cNvSpPr>
            <a:spLocks noGrp="1"/>
          </p:cNvSpPr>
          <p:nvPr>
            <p:ph type="sldNum" sz="quarter" idx="12"/>
          </p:nvPr>
        </p:nvSpPr>
        <p:spPr/>
        <p:txBody>
          <a:bodyPr/>
          <a:lstStyle/>
          <a:p>
            <a:fld id="{48F63A3B-78C7-47BE-AE5E-E10140E04643}" type="slidenum">
              <a:rPr lang="en-US" dirty="0"/>
              <a:t>2</a:t>
            </a:fld>
            <a:endParaRPr lang="en-US"/>
          </a:p>
        </p:txBody>
      </p:sp>
    </p:spTree>
    <p:extLst>
      <p:ext uri="{BB962C8B-B14F-4D97-AF65-F5344CB8AC3E}">
        <p14:creationId xmlns:p14="http://schemas.microsoft.com/office/powerpoint/2010/main" val="1157735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85BB3F-23C9-EEF1-AED6-093A874A7CF0}"/>
              </a:ext>
            </a:extLst>
          </p:cNvPr>
          <p:cNvSpPr>
            <a:spLocks noGrp="1"/>
          </p:cNvSpPr>
          <p:nvPr>
            <p:ph type="title"/>
          </p:nvPr>
        </p:nvSpPr>
        <p:spPr>
          <a:xfrm>
            <a:off x="1524000" y="1231961"/>
            <a:ext cx="9144000" cy="2387600"/>
          </a:xfrm>
        </p:spPr>
        <p:txBody>
          <a:bodyPr vert="horz" lIns="91440" tIns="45720" rIns="91440" bIns="45720" rtlCol="0" anchor="b">
            <a:normAutofit/>
          </a:bodyPr>
          <a:lstStyle/>
          <a:p>
            <a:pPr algn="ctr"/>
            <a:r>
              <a:rPr lang="en-US" kern="1200">
                <a:latin typeface="Montserrat"/>
              </a:rPr>
              <a:t>Thank you</a:t>
            </a:r>
          </a:p>
        </p:txBody>
      </p:sp>
      <p:sp>
        <p:nvSpPr>
          <p:cNvPr id="3" name="Text Placeholder 2">
            <a:extLst>
              <a:ext uri="{FF2B5EF4-FFF2-40B4-BE49-F238E27FC236}">
                <a16:creationId xmlns:a16="http://schemas.microsoft.com/office/drawing/2014/main" xmlns="" id="{1462BA2D-AC0E-B501-55C4-AB67E8058F61}"/>
              </a:ext>
            </a:extLst>
          </p:cNvPr>
          <p:cNvSpPr>
            <a:spLocks noGrp="1"/>
          </p:cNvSpPr>
          <p:nvPr>
            <p:ph type="body" idx="1"/>
          </p:nvPr>
        </p:nvSpPr>
        <p:spPr>
          <a:xfrm>
            <a:off x="1524000" y="3803712"/>
            <a:ext cx="9144000" cy="1563686"/>
          </a:xfrm>
        </p:spPr>
        <p:txBody>
          <a:bodyPr vert="horz" lIns="91440" tIns="45720" rIns="91440" bIns="45720" rtlCol="0" anchor="t">
            <a:normAutofit/>
          </a:bodyPr>
          <a:lstStyle/>
          <a:p>
            <a:pPr algn="ctr"/>
            <a:r>
              <a:rPr lang="en-US">
                <a:solidFill>
                  <a:schemeClr val="tx1"/>
                </a:solidFill>
                <a:latin typeface="Montserrat"/>
                <a:hlinkClick r:id="rId2">
                  <a:extLst>
                    <a:ext uri="{A12FA001-AC4F-418D-AE19-62706E023703}">
                      <ahyp:hlinkClr xmlns:ahyp="http://schemas.microsoft.com/office/drawing/2018/hyperlinkcolor" xmlns="" val="tx"/>
                    </a:ext>
                  </a:extLst>
                </a:hlinkClick>
              </a:rPr>
              <a:t>ehogan@pcrg.org</a:t>
            </a:r>
          </a:p>
          <a:p>
            <a:pPr algn="ctr"/>
            <a:r>
              <a:rPr lang="en-US">
                <a:solidFill>
                  <a:schemeClr val="tx1"/>
                </a:solidFill>
                <a:latin typeface="Montserrat"/>
                <a:hlinkClick r:id="rId3">
                  <a:extLst>
                    <a:ext uri="{A12FA001-AC4F-418D-AE19-62706E023703}">
                      <ahyp:hlinkClr xmlns:ahyp="http://schemas.microsoft.com/office/drawing/2018/hyperlinkcolor" xmlns="" val="tx"/>
                    </a:ext>
                  </a:extLst>
                </a:hlinkClick>
              </a:rPr>
              <a:t>crosselot@pcrg.org</a:t>
            </a:r>
          </a:p>
          <a:p>
            <a:pPr algn="ctr"/>
            <a:endParaRPr lang="en-US" dirty="0">
              <a:solidFill>
                <a:schemeClr val="tx1"/>
              </a:solidFill>
            </a:endParaRPr>
          </a:p>
        </p:txBody>
      </p:sp>
      <p:sp>
        <p:nvSpPr>
          <p:cNvPr id="4" name="Slide Number Placeholder 3">
            <a:extLst>
              <a:ext uri="{FF2B5EF4-FFF2-40B4-BE49-F238E27FC236}">
                <a16:creationId xmlns:a16="http://schemas.microsoft.com/office/drawing/2014/main" xmlns="" id="{69BBDAE6-D4B1-82CD-5203-EA8DAFA798B1}"/>
              </a:ext>
            </a:extLst>
          </p:cNvPr>
          <p:cNvSpPr>
            <a:spLocks noGrp="1"/>
          </p:cNvSpPr>
          <p:nvPr>
            <p:ph type="sldNum" sz="quarter" idx="12"/>
          </p:nvPr>
        </p:nvSpPr>
        <p:spPr/>
        <p:txBody>
          <a:bodyPr/>
          <a:lstStyle/>
          <a:p>
            <a:fld id="{48F63A3B-78C7-47BE-AE5E-E10140E04643}" type="slidenum">
              <a:rPr lang="en-US" dirty="0"/>
              <a:t>20</a:t>
            </a:fld>
            <a:endParaRPr lang="en-US"/>
          </a:p>
        </p:txBody>
      </p:sp>
    </p:spTree>
    <p:extLst>
      <p:ext uri="{BB962C8B-B14F-4D97-AF65-F5344CB8AC3E}">
        <p14:creationId xmlns:p14="http://schemas.microsoft.com/office/powerpoint/2010/main" val="99883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CE922B-4E35-47BD-758F-AB0B68F1F561}"/>
              </a:ext>
            </a:extLst>
          </p:cNvPr>
          <p:cNvSpPr>
            <a:spLocks noGrp="1"/>
          </p:cNvSpPr>
          <p:nvPr>
            <p:ph type="title"/>
          </p:nvPr>
        </p:nvSpPr>
        <p:spPr>
          <a:xfrm>
            <a:off x="808638" y="386930"/>
            <a:ext cx="9236700" cy="1188950"/>
          </a:xfrm>
        </p:spPr>
        <p:txBody>
          <a:bodyPr anchor="b">
            <a:normAutofit/>
          </a:bodyPr>
          <a:lstStyle/>
          <a:p>
            <a:r>
              <a:rPr lang="en-US" sz="5400"/>
              <a:t>Agenda</a:t>
            </a:r>
          </a:p>
        </p:txBody>
      </p:sp>
      <p:sp>
        <p:nvSpPr>
          <p:cNvPr id="3" name="Content Placeholder 2">
            <a:extLst>
              <a:ext uri="{FF2B5EF4-FFF2-40B4-BE49-F238E27FC236}">
                <a16:creationId xmlns:a16="http://schemas.microsoft.com/office/drawing/2014/main" xmlns="" id="{3D4ED647-3C24-44DF-91A0-911FD862CE4A}"/>
              </a:ext>
            </a:extLst>
          </p:cNvPr>
          <p:cNvSpPr>
            <a:spLocks noGrp="1"/>
          </p:cNvSpPr>
          <p:nvPr>
            <p:ph idx="1"/>
          </p:nvPr>
        </p:nvSpPr>
        <p:spPr>
          <a:xfrm>
            <a:off x="793660" y="2599509"/>
            <a:ext cx="10143668" cy="3435531"/>
          </a:xfrm>
        </p:spPr>
        <p:txBody>
          <a:bodyPr anchor="ctr">
            <a:normAutofit/>
          </a:bodyPr>
          <a:lstStyle/>
          <a:p>
            <a:r>
              <a:rPr lang="en-US" sz="2400">
                <a:latin typeface="Montserrat"/>
              </a:rPr>
              <a:t>About PCRG</a:t>
            </a:r>
          </a:p>
          <a:p>
            <a:r>
              <a:rPr lang="en-US">
                <a:latin typeface="Montserrat"/>
              </a:rPr>
              <a:t>Black population trends</a:t>
            </a:r>
          </a:p>
          <a:p>
            <a:r>
              <a:rPr lang="en-US" sz="2400">
                <a:latin typeface="Montserrat"/>
              </a:rPr>
              <a:t>Black homeownership and home purchasing </a:t>
            </a:r>
            <a:r>
              <a:rPr lang="en-US">
                <a:latin typeface="Montserrat"/>
              </a:rPr>
              <a:t>trends</a:t>
            </a:r>
          </a:p>
          <a:p>
            <a:r>
              <a:rPr lang="en-US" sz="2400">
                <a:latin typeface="Montserrat"/>
              </a:rPr>
              <a:t>Explaining factors that affect Black homeownership</a:t>
            </a:r>
          </a:p>
          <a:p>
            <a:r>
              <a:rPr lang="en-US">
                <a:latin typeface="Montserrat"/>
              </a:rPr>
              <a:t>Community Reinvestment Act (CRA) Basics</a:t>
            </a:r>
            <a:endParaRPr lang="en-US" sz="2400"/>
          </a:p>
          <a:p>
            <a:r>
              <a:rPr lang="en-US">
                <a:latin typeface="Montserrat"/>
              </a:rPr>
              <a:t>Policy Actions/Programs</a:t>
            </a:r>
            <a:endParaRPr lang="en-US"/>
          </a:p>
          <a:p>
            <a:endParaRPr lang="en-US"/>
          </a:p>
        </p:txBody>
      </p:sp>
      <p:sp>
        <p:nvSpPr>
          <p:cNvPr id="4" name="Slide Number Placeholder 3">
            <a:extLst>
              <a:ext uri="{FF2B5EF4-FFF2-40B4-BE49-F238E27FC236}">
                <a16:creationId xmlns:a16="http://schemas.microsoft.com/office/drawing/2014/main" xmlns="" id="{B793D63C-B7EE-9A3B-63AC-02B1266CED5A}"/>
              </a:ext>
            </a:extLst>
          </p:cNvPr>
          <p:cNvSpPr>
            <a:spLocks noGrp="1"/>
          </p:cNvSpPr>
          <p:nvPr>
            <p:ph type="sldNum" sz="quarter" idx="12"/>
          </p:nvPr>
        </p:nvSpPr>
        <p:spPr/>
        <p:txBody>
          <a:bodyPr/>
          <a:lstStyle/>
          <a:p>
            <a:fld id="{48F63A3B-78C7-47BE-AE5E-E10140E04643}" type="slidenum">
              <a:rPr lang="en-US" dirty="0"/>
              <a:t>3</a:t>
            </a:fld>
            <a:endParaRPr lang="en-US"/>
          </a:p>
        </p:txBody>
      </p:sp>
    </p:spTree>
    <p:extLst>
      <p:ext uri="{BB962C8B-B14F-4D97-AF65-F5344CB8AC3E}">
        <p14:creationId xmlns:p14="http://schemas.microsoft.com/office/powerpoint/2010/main" val="3254756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15F966-89D3-9CAB-78E7-AFF330961591}"/>
              </a:ext>
            </a:extLst>
          </p:cNvPr>
          <p:cNvSpPr>
            <a:spLocks noGrp="1"/>
          </p:cNvSpPr>
          <p:nvPr>
            <p:ph type="title"/>
          </p:nvPr>
        </p:nvSpPr>
        <p:spPr>
          <a:xfrm>
            <a:off x="808638" y="386930"/>
            <a:ext cx="9236700" cy="1188950"/>
          </a:xfrm>
        </p:spPr>
        <p:txBody>
          <a:bodyPr anchor="b">
            <a:noAutofit/>
          </a:bodyPr>
          <a:lstStyle/>
          <a:p>
            <a:r>
              <a:rPr lang="en-US" sz="4400" dirty="0"/>
              <a:t>PCRG Background and History</a:t>
            </a:r>
          </a:p>
        </p:txBody>
      </p:sp>
      <p:sp>
        <p:nvSpPr>
          <p:cNvPr id="3" name="Content Placeholder 2">
            <a:extLst>
              <a:ext uri="{FF2B5EF4-FFF2-40B4-BE49-F238E27FC236}">
                <a16:creationId xmlns:a16="http://schemas.microsoft.com/office/drawing/2014/main" xmlns="" id="{E1D8D0B3-F5C8-C2C3-C5CF-DA188256DAD3}"/>
              </a:ext>
            </a:extLst>
          </p:cNvPr>
          <p:cNvSpPr>
            <a:spLocks noGrp="1"/>
          </p:cNvSpPr>
          <p:nvPr>
            <p:ph idx="1"/>
          </p:nvPr>
        </p:nvSpPr>
        <p:spPr>
          <a:xfrm>
            <a:off x="793660" y="1772817"/>
            <a:ext cx="10143668" cy="4262224"/>
          </a:xfrm>
        </p:spPr>
        <p:txBody>
          <a:bodyPr vert="horz" lIns="91440" tIns="45720" rIns="91440" bIns="45720" rtlCol="0" anchor="ctr">
            <a:noAutofit/>
          </a:bodyPr>
          <a:lstStyle/>
          <a:p>
            <a:r>
              <a:rPr lang="en-US" sz="1800" b="0" i="0" dirty="0">
                <a:effectLst/>
                <a:highlight>
                  <a:srgbClr val="FCFCFC"/>
                </a:highlight>
                <a:latin typeface="Montserrat"/>
              </a:rPr>
              <a:t>PCRG is a nonprofit membership and research organization of community development corporations (CDCs), community-based organizations (CBOs) and community service groups in Western Pennsylvania. We ensure that our region has one voice in organizing for equity in financial lending practices, land use and vacant property, transit and infrastructure.</a:t>
            </a:r>
            <a:r>
              <a:rPr lang="en-US" sz="1800" b="0" i="0" dirty="0">
                <a:effectLst/>
                <a:highlight>
                  <a:srgbClr val="FCFCFC"/>
                </a:highlight>
              </a:rPr>
              <a:t/>
            </a:r>
            <a:br>
              <a:rPr lang="en-US" sz="1800" b="0" i="0" dirty="0">
                <a:effectLst/>
                <a:highlight>
                  <a:srgbClr val="FCFCFC"/>
                </a:highlight>
              </a:rPr>
            </a:br>
            <a:r>
              <a:rPr lang="en-US" sz="1800" dirty="0">
                <a:highlight>
                  <a:srgbClr val="FCFCFC"/>
                </a:highlight>
                <a:latin typeface="Montserrat"/>
              </a:rPr>
              <a:t> </a:t>
            </a:r>
            <a:endParaRPr lang="en-US" sz="1800" b="0" i="0" dirty="0">
              <a:effectLst/>
              <a:highlight>
                <a:srgbClr val="FCFCFC"/>
              </a:highlight>
            </a:endParaRPr>
          </a:p>
          <a:p>
            <a:r>
              <a:rPr lang="en-US" sz="1800" b="0" i="0" dirty="0">
                <a:effectLst/>
                <a:highlight>
                  <a:srgbClr val="FCFCFC"/>
                </a:highlight>
                <a:latin typeface="Montserrat"/>
              </a:rPr>
              <a:t>PCRG was organized in 1988 as a coalition of community-based organizations to provide a coordinated response to the bank practice of “redlining” – the refusal of conventional mortgage credit in low-income communities. </a:t>
            </a:r>
            <a:r>
              <a:rPr lang="en-US" sz="1800" b="0" i="0" dirty="0">
                <a:effectLst/>
                <a:highlight>
                  <a:srgbClr val="FCFCFC"/>
                </a:highlight>
              </a:rPr>
              <a:t/>
            </a:r>
            <a:br>
              <a:rPr lang="en-US" sz="1800" b="0" i="0" dirty="0">
                <a:effectLst/>
                <a:highlight>
                  <a:srgbClr val="FCFCFC"/>
                </a:highlight>
              </a:rPr>
            </a:br>
            <a:endParaRPr lang="en-US" sz="1800" dirty="0">
              <a:highlight>
                <a:srgbClr val="FCFCFC"/>
              </a:highlight>
            </a:endParaRPr>
          </a:p>
          <a:p>
            <a:r>
              <a:rPr lang="en-US" sz="1800" b="0" i="0" u="none" strike="noStrike" dirty="0">
                <a:effectLst/>
                <a:highlight>
                  <a:srgbClr val="FCFCFC"/>
                </a:highlight>
                <a:latin typeface="Montserrat"/>
              </a:rPr>
              <a:t>PCRG’s work has adapted to the changing landscape of community development and has grown to meet the needs of its members and communities. Today, PCRG is also actively involved in solving issues surrounding vacant property, transit, and environmental justice.</a:t>
            </a:r>
          </a:p>
        </p:txBody>
      </p:sp>
      <p:sp>
        <p:nvSpPr>
          <p:cNvPr id="4" name="Slide Number Placeholder 3">
            <a:extLst>
              <a:ext uri="{FF2B5EF4-FFF2-40B4-BE49-F238E27FC236}">
                <a16:creationId xmlns:a16="http://schemas.microsoft.com/office/drawing/2014/main" xmlns="" id="{B7BE99E7-9ADE-2320-798D-53ABF99531B3}"/>
              </a:ext>
            </a:extLst>
          </p:cNvPr>
          <p:cNvSpPr>
            <a:spLocks noGrp="1"/>
          </p:cNvSpPr>
          <p:nvPr>
            <p:ph type="sldNum" sz="quarter" idx="12"/>
          </p:nvPr>
        </p:nvSpPr>
        <p:spPr/>
        <p:txBody>
          <a:bodyPr/>
          <a:lstStyle/>
          <a:p>
            <a:fld id="{48F63A3B-78C7-47BE-AE5E-E10140E04643}" type="slidenum">
              <a:rPr lang="en-US" dirty="0"/>
              <a:t>4</a:t>
            </a:fld>
            <a:endParaRPr lang="en-US"/>
          </a:p>
        </p:txBody>
      </p:sp>
    </p:spTree>
    <p:extLst>
      <p:ext uri="{BB962C8B-B14F-4D97-AF65-F5344CB8AC3E}">
        <p14:creationId xmlns:p14="http://schemas.microsoft.com/office/powerpoint/2010/main" val="2400108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691DEC-6C49-E490-51AE-06F8D490419C}"/>
              </a:ext>
            </a:extLst>
          </p:cNvPr>
          <p:cNvSpPr>
            <a:spLocks noGrp="1"/>
          </p:cNvSpPr>
          <p:nvPr>
            <p:ph type="title"/>
          </p:nvPr>
        </p:nvSpPr>
        <p:spPr>
          <a:xfrm>
            <a:off x="589560" y="856180"/>
            <a:ext cx="4560584" cy="1128068"/>
          </a:xfrm>
        </p:spPr>
        <p:txBody>
          <a:bodyPr anchor="ctr">
            <a:normAutofit fontScale="90000"/>
          </a:bodyPr>
          <a:lstStyle/>
          <a:p>
            <a:r>
              <a:rPr lang="en-US" sz="3100" dirty="0"/>
              <a:t>Black population changes in MSA Counties</a:t>
            </a:r>
          </a:p>
        </p:txBody>
      </p:sp>
      <p:sp>
        <p:nvSpPr>
          <p:cNvPr id="3" name="Content Placeholder 2">
            <a:extLst>
              <a:ext uri="{FF2B5EF4-FFF2-40B4-BE49-F238E27FC236}">
                <a16:creationId xmlns:a16="http://schemas.microsoft.com/office/drawing/2014/main" xmlns="" id="{79F2C3E6-E999-6D11-4888-3AA7330682EA}"/>
              </a:ext>
            </a:extLst>
          </p:cNvPr>
          <p:cNvSpPr>
            <a:spLocks noGrp="1"/>
          </p:cNvSpPr>
          <p:nvPr>
            <p:ph idx="1"/>
          </p:nvPr>
        </p:nvSpPr>
        <p:spPr>
          <a:xfrm>
            <a:off x="590720" y="1986731"/>
            <a:ext cx="4326514" cy="4000067"/>
          </a:xfrm>
        </p:spPr>
        <p:txBody>
          <a:bodyPr anchor="ctr">
            <a:normAutofit/>
          </a:bodyPr>
          <a:lstStyle/>
          <a:p>
            <a:r>
              <a:rPr lang="en-US" sz="1800" i="0">
                <a:effectLst/>
                <a:highlight>
                  <a:srgbClr val="FFFFFF"/>
                </a:highlight>
                <a:latin typeface="Montserrat"/>
              </a:rPr>
              <a:t>In 2020, Allegheny County has the highest Black population at 184,067, followed by Beaver County with 14,190 Black residents and Westmoreland County with 13,260 Black residents. </a:t>
            </a:r>
            <a:endParaRPr lang="en-US" sz="1800">
              <a:latin typeface="Montserrat"/>
            </a:endParaRPr>
          </a:p>
          <a:p>
            <a:r>
              <a:rPr lang="en-US" sz="1800">
                <a:highlight>
                  <a:srgbClr val="FFFFFF"/>
                </a:highlight>
                <a:latin typeface="Montserrat"/>
              </a:rPr>
              <a:t>The highest change in percentage </a:t>
            </a:r>
            <a:r>
              <a:rPr lang="en-US" sz="1800" b="0" i="0">
                <a:effectLst/>
                <a:highlight>
                  <a:srgbClr val="FFFFFF"/>
                </a:highlight>
                <a:latin typeface="Montserrat"/>
              </a:rPr>
              <a:t>of the </a:t>
            </a:r>
            <a:r>
              <a:rPr lang="en-US" sz="1800">
                <a:highlight>
                  <a:srgbClr val="FFFFFF"/>
                </a:highlight>
                <a:latin typeface="Montserrat"/>
              </a:rPr>
              <a:t>Black population was experienced by Beaver County</a:t>
            </a:r>
            <a:r>
              <a:rPr lang="en-US" sz="1800" b="0" i="0">
                <a:effectLst/>
                <a:highlight>
                  <a:srgbClr val="FFFFFF"/>
                </a:highlight>
                <a:latin typeface="Montserrat"/>
              </a:rPr>
              <a:t>, </a:t>
            </a:r>
            <a:r>
              <a:rPr lang="en-US" sz="1800">
                <a:highlight>
                  <a:srgbClr val="FFFFFF"/>
                </a:highlight>
                <a:latin typeface="Montserrat"/>
              </a:rPr>
              <a:t>where </a:t>
            </a:r>
            <a:r>
              <a:rPr lang="en-US" sz="1800" b="0" i="0">
                <a:effectLst/>
                <a:highlight>
                  <a:srgbClr val="FFFFFF"/>
                </a:highlight>
                <a:latin typeface="Montserrat"/>
              </a:rPr>
              <a:t>the Black population </a:t>
            </a:r>
            <a:r>
              <a:rPr lang="en-US" sz="1800">
                <a:highlight>
                  <a:srgbClr val="FFFFFF"/>
                </a:highlight>
                <a:latin typeface="Montserrat"/>
              </a:rPr>
              <a:t>constituted 7.34% of the county’s population in 2010 and 8.44% of the county's population in 2020</a:t>
            </a:r>
            <a:r>
              <a:rPr lang="en-US" sz="1800" b="0" i="0">
                <a:effectLst/>
                <a:highlight>
                  <a:srgbClr val="FFFFFF"/>
                </a:highlight>
                <a:latin typeface="Montserrat"/>
              </a:rPr>
              <a:t>.</a:t>
            </a:r>
            <a:r>
              <a:rPr lang="en-US" sz="1800">
                <a:highlight>
                  <a:srgbClr val="FFFFFF"/>
                </a:highlight>
                <a:latin typeface="Montserrat"/>
              </a:rPr>
              <a:t> </a:t>
            </a:r>
            <a:endParaRPr lang="en-US" sz="1800"/>
          </a:p>
        </p:txBody>
      </p:sp>
      <p:pic>
        <p:nvPicPr>
          <p:cNvPr id="6" name="Content Placeholder 4">
            <a:extLst>
              <a:ext uri="{FF2B5EF4-FFF2-40B4-BE49-F238E27FC236}">
                <a16:creationId xmlns:a16="http://schemas.microsoft.com/office/drawing/2014/main" xmlns="" id="{70DD266E-5A49-A4D9-BE62-C46B66547658}"/>
              </a:ext>
            </a:extLst>
          </p:cNvPr>
          <p:cNvPicPr>
            <a:picLocks noChangeAspect="1"/>
          </p:cNvPicPr>
          <p:nvPr/>
        </p:nvPicPr>
        <p:blipFill>
          <a:blip r:embed="rId2"/>
          <a:stretch>
            <a:fillRect/>
          </a:stretch>
        </p:blipFill>
        <p:spPr>
          <a:xfrm>
            <a:off x="4917234" y="587070"/>
            <a:ext cx="5900777" cy="4834734"/>
          </a:xfrm>
          <a:prstGeom prst="rect">
            <a:avLst/>
          </a:prstGeom>
        </p:spPr>
      </p:pic>
      <p:sp>
        <p:nvSpPr>
          <p:cNvPr id="4" name="Slide Number Placeholder 3">
            <a:extLst>
              <a:ext uri="{FF2B5EF4-FFF2-40B4-BE49-F238E27FC236}">
                <a16:creationId xmlns:a16="http://schemas.microsoft.com/office/drawing/2014/main" xmlns="" id="{F52D430B-C958-EA86-B102-BC5DBCFA293C}"/>
              </a:ext>
            </a:extLst>
          </p:cNvPr>
          <p:cNvSpPr>
            <a:spLocks noGrp="1"/>
          </p:cNvSpPr>
          <p:nvPr>
            <p:ph type="sldNum" sz="quarter" idx="12"/>
          </p:nvPr>
        </p:nvSpPr>
        <p:spPr/>
        <p:txBody>
          <a:bodyPr/>
          <a:lstStyle/>
          <a:p>
            <a:fld id="{48F63A3B-78C7-47BE-AE5E-E10140E04643}" type="slidenum">
              <a:rPr lang="en-US" dirty="0"/>
              <a:t>5</a:t>
            </a:fld>
            <a:endParaRPr lang="en-US"/>
          </a:p>
        </p:txBody>
      </p:sp>
    </p:spTree>
    <p:extLst>
      <p:ext uri="{BB962C8B-B14F-4D97-AF65-F5344CB8AC3E}">
        <p14:creationId xmlns:p14="http://schemas.microsoft.com/office/powerpoint/2010/main" val="1588327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2F8D66-C9F4-B7AB-E9DD-BE23D84C76BA}"/>
              </a:ext>
            </a:extLst>
          </p:cNvPr>
          <p:cNvSpPr>
            <a:spLocks noGrp="1"/>
          </p:cNvSpPr>
          <p:nvPr>
            <p:ph type="title"/>
          </p:nvPr>
        </p:nvSpPr>
        <p:spPr>
          <a:xfrm>
            <a:off x="808638" y="386930"/>
            <a:ext cx="9236700" cy="1188950"/>
          </a:xfrm>
        </p:spPr>
        <p:txBody>
          <a:bodyPr anchor="b">
            <a:normAutofit/>
          </a:bodyPr>
          <a:lstStyle/>
          <a:p>
            <a:r>
              <a:rPr lang="en-US" sz="3800"/>
              <a:t>Black population changes in Allegheny County</a:t>
            </a:r>
          </a:p>
        </p:txBody>
      </p:sp>
      <p:sp>
        <p:nvSpPr>
          <p:cNvPr id="3" name="Content Placeholder 2">
            <a:extLst>
              <a:ext uri="{FF2B5EF4-FFF2-40B4-BE49-F238E27FC236}">
                <a16:creationId xmlns:a16="http://schemas.microsoft.com/office/drawing/2014/main" xmlns="" id="{8CE39C8A-C9CA-99F0-5166-EA07155ED735}"/>
              </a:ext>
            </a:extLst>
          </p:cNvPr>
          <p:cNvSpPr>
            <a:spLocks noGrp="1"/>
          </p:cNvSpPr>
          <p:nvPr>
            <p:ph idx="1"/>
          </p:nvPr>
        </p:nvSpPr>
        <p:spPr>
          <a:xfrm>
            <a:off x="793660" y="1670181"/>
            <a:ext cx="9899222" cy="4364860"/>
          </a:xfrm>
        </p:spPr>
        <p:txBody>
          <a:bodyPr anchor="ctr">
            <a:normAutofit/>
          </a:bodyPr>
          <a:lstStyle/>
          <a:p>
            <a:r>
              <a:rPr lang="en-US" sz="2200" b="0" i="0">
                <a:effectLst/>
                <a:highlight>
                  <a:srgbClr val="FFFFFF"/>
                </a:highlight>
                <a:latin typeface="Montserrat"/>
              </a:rPr>
              <a:t>Some municipalities that experienced high losses in Black population between 2010 and 2020 are Sewickley, Wilkinsburg, City of Pittsburgh, Rankin, Braddock, Homestead and Swissvale. </a:t>
            </a:r>
            <a:r>
              <a:rPr lang="en-US" sz="2200" b="1" i="0">
                <a:effectLst/>
                <a:highlight>
                  <a:srgbClr val="FFFFFF"/>
                </a:highlight>
                <a:latin typeface="Montserrat"/>
              </a:rPr>
              <a:t>City of </a:t>
            </a:r>
            <a:r>
              <a:rPr lang="en-US" sz="2200" b="1">
                <a:highlight>
                  <a:srgbClr val="FFFFFF"/>
                </a:highlight>
                <a:latin typeface="Montserrat"/>
              </a:rPr>
              <a:t>Pittsburgh lost 8,156 Black individuals between 2010 to 2020. </a:t>
            </a:r>
            <a:r>
              <a:rPr lang="en-US" sz="2200" b="1" i="0">
                <a:effectLst/>
                <a:highlight>
                  <a:srgbClr val="FFFFFF"/>
                </a:highlight>
              </a:rPr>
              <a:t/>
            </a:r>
            <a:br>
              <a:rPr lang="en-US" sz="2200" b="1" i="0">
                <a:effectLst/>
                <a:highlight>
                  <a:srgbClr val="FFFFFF"/>
                </a:highlight>
              </a:rPr>
            </a:br>
            <a:endParaRPr lang="en-US" sz="2200" b="0" i="0" dirty="0">
              <a:effectLst/>
              <a:highlight>
                <a:srgbClr val="FFFFFF"/>
              </a:highlight>
            </a:endParaRPr>
          </a:p>
          <a:p>
            <a:r>
              <a:rPr lang="en-US" sz="2200" b="0" i="0">
                <a:effectLst/>
                <a:highlight>
                  <a:srgbClr val="FFFFFF"/>
                </a:highlight>
                <a:latin typeface="Montserrat"/>
              </a:rPr>
              <a:t>Some municipalities with a 500+ increase in Black population in the last decade are Penn Hills, Monroeville, McKeesport, McKees Rocks, Stowe Township, Wilkins Township and Pitcairn. All the municipalities </a:t>
            </a:r>
            <a:r>
              <a:rPr lang="en-US" sz="2200">
                <a:highlight>
                  <a:srgbClr val="FFFFFF"/>
                </a:highlight>
                <a:latin typeface="Montserrat"/>
              </a:rPr>
              <a:t>listed that</a:t>
            </a:r>
            <a:r>
              <a:rPr lang="en-US" sz="2200" b="0" i="0">
                <a:effectLst/>
                <a:highlight>
                  <a:srgbClr val="FFFFFF"/>
                </a:highlight>
                <a:latin typeface="Montserrat"/>
              </a:rPr>
              <a:t> experienced an increase in Black population also experienced a simultaneous decrease in White population.</a:t>
            </a:r>
            <a:endParaRPr lang="en-US" sz="2200">
              <a:latin typeface="Montserrat"/>
            </a:endParaRPr>
          </a:p>
        </p:txBody>
      </p:sp>
      <p:sp>
        <p:nvSpPr>
          <p:cNvPr id="4" name="Slide Number Placeholder 3">
            <a:extLst>
              <a:ext uri="{FF2B5EF4-FFF2-40B4-BE49-F238E27FC236}">
                <a16:creationId xmlns:a16="http://schemas.microsoft.com/office/drawing/2014/main" xmlns="" id="{5D4D8D89-9456-BBDC-DB5D-5E24EF2F3400}"/>
              </a:ext>
            </a:extLst>
          </p:cNvPr>
          <p:cNvSpPr>
            <a:spLocks noGrp="1"/>
          </p:cNvSpPr>
          <p:nvPr>
            <p:ph type="sldNum" sz="quarter" idx="12"/>
          </p:nvPr>
        </p:nvSpPr>
        <p:spPr/>
        <p:txBody>
          <a:bodyPr/>
          <a:lstStyle/>
          <a:p>
            <a:fld id="{48F63A3B-78C7-47BE-AE5E-E10140E04643}" type="slidenum">
              <a:rPr lang="en-US" dirty="0"/>
              <a:t>6</a:t>
            </a:fld>
            <a:endParaRPr lang="en-US"/>
          </a:p>
        </p:txBody>
      </p:sp>
    </p:spTree>
    <p:extLst>
      <p:ext uri="{BB962C8B-B14F-4D97-AF65-F5344CB8AC3E}">
        <p14:creationId xmlns:p14="http://schemas.microsoft.com/office/powerpoint/2010/main" val="2565663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0E0455-CDF0-2B57-4CFC-82AA8E9D1D49}"/>
              </a:ext>
            </a:extLst>
          </p:cNvPr>
          <p:cNvSpPr>
            <a:spLocks noGrp="1"/>
          </p:cNvSpPr>
          <p:nvPr>
            <p:ph type="title"/>
          </p:nvPr>
        </p:nvSpPr>
        <p:spPr>
          <a:xfrm>
            <a:off x="808638" y="386930"/>
            <a:ext cx="9236700" cy="1188950"/>
          </a:xfrm>
        </p:spPr>
        <p:txBody>
          <a:bodyPr anchor="b">
            <a:normAutofit/>
          </a:bodyPr>
          <a:lstStyle/>
          <a:p>
            <a:r>
              <a:rPr lang="en-US" sz="3800" dirty="0"/>
              <a:t>Black population changes in the City of Pittsburgh </a:t>
            </a:r>
          </a:p>
        </p:txBody>
      </p:sp>
      <p:sp>
        <p:nvSpPr>
          <p:cNvPr id="3" name="Content Placeholder 2">
            <a:extLst>
              <a:ext uri="{FF2B5EF4-FFF2-40B4-BE49-F238E27FC236}">
                <a16:creationId xmlns:a16="http://schemas.microsoft.com/office/drawing/2014/main" xmlns="" id="{B63120EC-1992-AFF4-E54F-0BE1DD7253AC}"/>
              </a:ext>
            </a:extLst>
          </p:cNvPr>
          <p:cNvSpPr>
            <a:spLocks noGrp="1"/>
          </p:cNvSpPr>
          <p:nvPr>
            <p:ph idx="1"/>
          </p:nvPr>
        </p:nvSpPr>
        <p:spPr>
          <a:xfrm>
            <a:off x="793660" y="1575881"/>
            <a:ext cx="9796585" cy="4459160"/>
          </a:xfrm>
        </p:spPr>
        <p:txBody>
          <a:bodyPr anchor="ctr">
            <a:normAutofit/>
          </a:bodyPr>
          <a:lstStyle/>
          <a:p>
            <a:r>
              <a:rPr lang="en-US" sz="2400" b="0" i="0" dirty="0">
                <a:effectLst/>
                <a:highlight>
                  <a:srgbClr val="FFFFFF"/>
                </a:highlight>
              </a:rPr>
              <a:t>Some neighborhoods with a more than a 500+ decrease in the Black population are East Liberty, Highland Park, Terrace Village-West Oakland, Upper Lawrenceville, Point Breeze North, Garfield, Homewood North, Marshal-Shadeland (Brightwood) and Lincoln-</a:t>
            </a:r>
            <a:r>
              <a:rPr lang="en-US" sz="2400" b="0" i="0" dirty="0" err="1">
                <a:effectLst/>
                <a:highlight>
                  <a:srgbClr val="FFFFFF"/>
                </a:highlight>
              </a:rPr>
              <a:t>Lemington</a:t>
            </a:r>
            <a:r>
              <a:rPr lang="en-US" sz="2400" b="0" i="0" dirty="0">
                <a:effectLst/>
                <a:highlight>
                  <a:srgbClr val="FFFFFF"/>
                </a:highlight>
              </a:rPr>
              <a:t>-Belmar. </a:t>
            </a:r>
            <a:br>
              <a:rPr lang="en-US" sz="2400" b="0" i="0" dirty="0">
                <a:effectLst/>
                <a:highlight>
                  <a:srgbClr val="FFFFFF"/>
                </a:highlight>
              </a:rPr>
            </a:br>
            <a:endParaRPr lang="en-US" sz="2400" b="0" i="0" dirty="0">
              <a:effectLst/>
              <a:highlight>
                <a:srgbClr val="FFFFFF"/>
              </a:highlight>
            </a:endParaRPr>
          </a:p>
          <a:p>
            <a:r>
              <a:rPr lang="en-US" sz="2400" b="0" i="0" dirty="0">
                <a:effectLst/>
                <a:highlight>
                  <a:srgbClr val="FFFFFF"/>
                </a:highlight>
              </a:rPr>
              <a:t>On the other hand, neighborhoods that saw the largest increase in Black population are Carrick, Northview Heights, Brookline, </a:t>
            </a:r>
            <a:r>
              <a:rPr lang="en-US" sz="2400" b="0" i="0" dirty="0" err="1">
                <a:effectLst/>
                <a:highlight>
                  <a:srgbClr val="FFFFFF"/>
                </a:highlight>
              </a:rPr>
              <a:t>Esplen-Sheraden</a:t>
            </a:r>
            <a:r>
              <a:rPr lang="en-US" sz="2400" b="0" i="0" dirty="0">
                <a:effectLst/>
                <a:highlight>
                  <a:srgbClr val="FFFFFF"/>
                </a:highlight>
              </a:rPr>
              <a:t>, South Side Flats, Crafton Heights and Brighton Heights.  </a:t>
            </a:r>
            <a:endParaRPr lang="en-US" sz="2400" dirty="0"/>
          </a:p>
        </p:txBody>
      </p:sp>
      <p:sp>
        <p:nvSpPr>
          <p:cNvPr id="4" name="Slide Number Placeholder 3">
            <a:extLst>
              <a:ext uri="{FF2B5EF4-FFF2-40B4-BE49-F238E27FC236}">
                <a16:creationId xmlns:a16="http://schemas.microsoft.com/office/drawing/2014/main" xmlns="" id="{88204EA7-D5ED-9C9B-802E-7FBF849E77A4}"/>
              </a:ext>
            </a:extLst>
          </p:cNvPr>
          <p:cNvSpPr>
            <a:spLocks noGrp="1"/>
          </p:cNvSpPr>
          <p:nvPr>
            <p:ph type="sldNum" sz="quarter" idx="12"/>
          </p:nvPr>
        </p:nvSpPr>
        <p:spPr/>
        <p:txBody>
          <a:bodyPr/>
          <a:lstStyle/>
          <a:p>
            <a:fld id="{48F63A3B-78C7-47BE-AE5E-E10140E04643}" type="slidenum">
              <a:rPr lang="en-US" dirty="0"/>
              <a:t>7</a:t>
            </a:fld>
            <a:endParaRPr lang="en-US"/>
          </a:p>
        </p:txBody>
      </p:sp>
    </p:spTree>
    <p:extLst>
      <p:ext uri="{BB962C8B-B14F-4D97-AF65-F5344CB8AC3E}">
        <p14:creationId xmlns:p14="http://schemas.microsoft.com/office/powerpoint/2010/main" val="237801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46F084-301A-9BF5-D2AF-51906B27AD77}"/>
              </a:ext>
            </a:extLst>
          </p:cNvPr>
          <p:cNvSpPr>
            <a:spLocks noGrp="1"/>
          </p:cNvSpPr>
          <p:nvPr>
            <p:ph type="title"/>
          </p:nvPr>
        </p:nvSpPr>
        <p:spPr>
          <a:xfrm>
            <a:off x="596296" y="3998018"/>
            <a:ext cx="4368902" cy="2216513"/>
          </a:xfrm>
        </p:spPr>
        <p:txBody>
          <a:bodyPr vert="horz" lIns="91440" tIns="45720" rIns="91440" bIns="45720" rtlCol="0" anchor="ctr">
            <a:normAutofit/>
          </a:bodyPr>
          <a:lstStyle/>
          <a:p>
            <a:r>
              <a:rPr lang="en-US" kern="1200">
                <a:latin typeface="Montserrat"/>
              </a:rPr>
              <a:t>Black Homeownership</a:t>
            </a:r>
          </a:p>
        </p:txBody>
      </p:sp>
      <p:pic>
        <p:nvPicPr>
          <p:cNvPr id="11" name="Content Placeholder 10">
            <a:extLst>
              <a:ext uri="{FF2B5EF4-FFF2-40B4-BE49-F238E27FC236}">
                <a16:creationId xmlns:a16="http://schemas.microsoft.com/office/drawing/2014/main" xmlns="" id="{E7D49C3E-D80A-9D7C-630F-8B2864CA08EA}"/>
              </a:ext>
            </a:extLst>
          </p:cNvPr>
          <p:cNvPicPr>
            <a:picLocks noGrp="1" noChangeAspect="1"/>
          </p:cNvPicPr>
          <p:nvPr>
            <p:ph idx="1"/>
          </p:nvPr>
        </p:nvPicPr>
        <p:blipFill>
          <a:blip r:embed="rId2"/>
          <a:stretch>
            <a:fillRect/>
          </a:stretch>
        </p:blipFill>
        <p:spPr>
          <a:xfrm>
            <a:off x="738018" y="751157"/>
            <a:ext cx="10377097" cy="2957472"/>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
        <p:nvSpPr>
          <p:cNvPr id="12" name="TextBox 11">
            <a:extLst>
              <a:ext uri="{FF2B5EF4-FFF2-40B4-BE49-F238E27FC236}">
                <a16:creationId xmlns:a16="http://schemas.microsoft.com/office/drawing/2014/main" xmlns="" id="{CBF2AF55-67E2-92C9-0DB0-390CF0B9712A}"/>
              </a:ext>
            </a:extLst>
          </p:cNvPr>
          <p:cNvSpPr txBox="1"/>
          <p:nvPr/>
        </p:nvSpPr>
        <p:spPr>
          <a:xfrm>
            <a:off x="4970835" y="3998019"/>
            <a:ext cx="6382966" cy="2216512"/>
          </a:xfrm>
          <a:prstGeom prst="rect">
            <a:avLst/>
          </a:prstGeom>
        </p:spPr>
        <p:txBody>
          <a:bodyPr vert="horz" lIns="91440" tIns="45720" rIns="91440" bIns="45720" rtlCol="0" anchor="t">
            <a:normAutofit/>
          </a:bodyPr>
          <a:lstStyle/>
          <a:p>
            <a:pPr marL="285750" indent="-228600">
              <a:lnSpc>
                <a:spcPct val="90000"/>
              </a:lnSpc>
              <a:spcAft>
                <a:spcPts val="600"/>
              </a:spcAft>
              <a:buFont typeface="Arial" panose="020B0604020202020204" pitchFamily="34" charset="0"/>
              <a:buChar char="•"/>
            </a:pPr>
            <a:r>
              <a:rPr lang="en-US">
                <a:latin typeface="Montserrat"/>
              </a:rPr>
              <a:t>Black Homeownership rate is the percentage of Black households that are homeowners. </a:t>
            </a:r>
          </a:p>
          <a:p>
            <a:pPr marL="285750" indent="-228600">
              <a:lnSpc>
                <a:spcPct val="90000"/>
              </a:lnSpc>
              <a:spcAft>
                <a:spcPts val="600"/>
              </a:spcAft>
              <a:buFont typeface="Arial" panose="020B0604020202020204" pitchFamily="34" charset="0"/>
              <a:buChar char="•"/>
            </a:pPr>
            <a:r>
              <a:rPr lang="en-US">
                <a:latin typeface="Montserrat"/>
              </a:rPr>
              <a:t>In Pittsburgh city, the median Black homeownership rate in all city census tracts was 25.2% in 2010 and it is 26.76% in 2020.</a:t>
            </a:r>
          </a:p>
        </p:txBody>
      </p:sp>
      <p:sp>
        <p:nvSpPr>
          <p:cNvPr id="3" name="Slide Number Placeholder 2">
            <a:extLst>
              <a:ext uri="{FF2B5EF4-FFF2-40B4-BE49-F238E27FC236}">
                <a16:creationId xmlns:a16="http://schemas.microsoft.com/office/drawing/2014/main" xmlns="" id="{DD8F1D50-2160-16B1-C13D-C15904D40980}"/>
              </a:ext>
            </a:extLst>
          </p:cNvPr>
          <p:cNvSpPr>
            <a:spLocks noGrp="1"/>
          </p:cNvSpPr>
          <p:nvPr>
            <p:ph type="sldNum" sz="quarter" idx="12"/>
          </p:nvPr>
        </p:nvSpPr>
        <p:spPr/>
        <p:txBody>
          <a:bodyPr/>
          <a:lstStyle/>
          <a:p>
            <a:fld id="{48F63A3B-78C7-47BE-AE5E-E10140E04643}" type="slidenum">
              <a:rPr lang="en-US" dirty="0"/>
              <a:t>8</a:t>
            </a:fld>
            <a:endParaRPr lang="en-US"/>
          </a:p>
        </p:txBody>
      </p:sp>
    </p:spTree>
    <p:extLst>
      <p:ext uri="{BB962C8B-B14F-4D97-AF65-F5344CB8AC3E}">
        <p14:creationId xmlns:p14="http://schemas.microsoft.com/office/powerpoint/2010/main" val="3301260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8870-C9F1-313F-4790-29C946E450A5}"/>
              </a:ext>
            </a:extLst>
          </p:cNvPr>
          <p:cNvSpPr>
            <a:spLocks noGrp="1"/>
          </p:cNvSpPr>
          <p:nvPr>
            <p:ph type="title"/>
          </p:nvPr>
        </p:nvSpPr>
        <p:spPr>
          <a:xfrm>
            <a:off x="532015" y="4495568"/>
            <a:ext cx="3861960" cy="1905232"/>
          </a:xfrm>
        </p:spPr>
        <p:txBody>
          <a:bodyPr vert="horz" lIns="91440" tIns="45720" rIns="91440" bIns="45720" rtlCol="0" anchor="ctr">
            <a:normAutofit fontScale="90000"/>
          </a:bodyPr>
          <a:lstStyle/>
          <a:p>
            <a:r>
              <a:rPr lang="en-US" sz="3200">
                <a:latin typeface="Montserrat"/>
              </a:rPr>
              <a:t>Relative increase in Black home purchasing outside Allegheny County</a:t>
            </a:r>
          </a:p>
        </p:txBody>
      </p:sp>
      <p:pic>
        <p:nvPicPr>
          <p:cNvPr id="5" name="Content Placeholder 4">
            <a:extLst>
              <a:ext uri="{FF2B5EF4-FFF2-40B4-BE49-F238E27FC236}">
                <a16:creationId xmlns:a16="http://schemas.microsoft.com/office/drawing/2014/main" xmlns="" id="{370D1A78-AABE-1F59-A15B-D5747F476B57}"/>
              </a:ext>
            </a:extLst>
          </p:cNvPr>
          <p:cNvPicPr>
            <a:picLocks noChangeAspect="1"/>
          </p:cNvPicPr>
          <p:nvPr/>
        </p:nvPicPr>
        <p:blipFill>
          <a:blip r:embed="rId2"/>
          <a:stretch>
            <a:fillRect/>
          </a:stretch>
        </p:blipFill>
        <p:spPr>
          <a:xfrm>
            <a:off x="6982377" y="457200"/>
            <a:ext cx="4169845" cy="3940504"/>
          </a:xfrm>
          <a:prstGeom prst="rect">
            <a:avLst/>
          </a:prstGeom>
        </p:spPr>
      </p:pic>
      <p:pic>
        <p:nvPicPr>
          <p:cNvPr id="4" name="Content Placeholder 4">
            <a:extLst>
              <a:ext uri="{FF2B5EF4-FFF2-40B4-BE49-F238E27FC236}">
                <a16:creationId xmlns:a16="http://schemas.microsoft.com/office/drawing/2014/main" xmlns="" id="{59CDB3BD-7DCB-9A21-231A-D075AEE1EF6A}"/>
              </a:ext>
            </a:extLst>
          </p:cNvPr>
          <p:cNvPicPr>
            <a:picLocks noChangeAspect="1"/>
          </p:cNvPicPr>
          <p:nvPr/>
        </p:nvPicPr>
        <p:blipFill>
          <a:blip r:embed="rId3"/>
          <a:stretch>
            <a:fillRect/>
          </a:stretch>
        </p:blipFill>
        <p:spPr>
          <a:xfrm>
            <a:off x="1239067" y="457200"/>
            <a:ext cx="4192025" cy="3940504"/>
          </a:xfrm>
          <a:prstGeom prst="rect">
            <a:avLst/>
          </a:prstGeom>
        </p:spPr>
      </p:pic>
      <p:sp>
        <p:nvSpPr>
          <p:cNvPr id="20" name="Content Placeholder 19">
            <a:extLst>
              <a:ext uri="{FF2B5EF4-FFF2-40B4-BE49-F238E27FC236}">
                <a16:creationId xmlns:a16="http://schemas.microsoft.com/office/drawing/2014/main" xmlns="" id="{8FDD4326-ADAF-4CC4-DDC2-F0C707B9A080}"/>
              </a:ext>
            </a:extLst>
          </p:cNvPr>
          <p:cNvSpPr>
            <a:spLocks noGrp="1"/>
          </p:cNvSpPr>
          <p:nvPr>
            <p:ph idx="1"/>
          </p:nvPr>
        </p:nvSpPr>
        <p:spPr>
          <a:xfrm>
            <a:off x="4795935" y="4495568"/>
            <a:ext cx="5747657" cy="1905232"/>
          </a:xfrm>
        </p:spPr>
        <p:txBody>
          <a:bodyPr anchor="ctr">
            <a:normAutofit fontScale="92500" lnSpcReduction="10000"/>
          </a:bodyPr>
          <a:lstStyle/>
          <a:p>
            <a:pPr marL="0" indent="0">
              <a:buNone/>
            </a:pPr>
            <a:r>
              <a:rPr lang="en-US" sz="2000" b="0" i="0" dirty="0">
                <a:solidFill>
                  <a:srgbClr val="000000"/>
                </a:solidFill>
                <a:effectLst/>
                <a:highlight>
                  <a:srgbClr val="FFFFFF"/>
                </a:highlight>
              </a:rPr>
              <a:t>In 2012, 81.81% of Pittsburgh MSA Black mortgage loans originated in Allegheny County. However, in 2022, Allegheny County originated 76.06% of the MSA’s Black loans. On the other hand, the share of Black loans originated in Beaver, Butler, Washington and Westmoreland counties increased. </a:t>
            </a:r>
            <a:endParaRPr lang="en-US" sz="2000" dirty="0"/>
          </a:p>
        </p:txBody>
      </p:sp>
      <p:sp>
        <p:nvSpPr>
          <p:cNvPr id="3" name="Slide Number Placeholder 2">
            <a:extLst>
              <a:ext uri="{FF2B5EF4-FFF2-40B4-BE49-F238E27FC236}">
                <a16:creationId xmlns:a16="http://schemas.microsoft.com/office/drawing/2014/main" xmlns="" id="{E4ABDCE0-6269-3465-557A-24EE34B68A3A}"/>
              </a:ext>
            </a:extLst>
          </p:cNvPr>
          <p:cNvSpPr>
            <a:spLocks noGrp="1"/>
          </p:cNvSpPr>
          <p:nvPr>
            <p:ph type="sldNum" sz="quarter" idx="12"/>
          </p:nvPr>
        </p:nvSpPr>
        <p:spPr/>
        <p:txBody>
          <a:bodyPr/>
          <a:lstStyle/>
          <a:p>
            <a:fld id="{48F63A3B-78C7-47BE-AE5E-E10140E04643}" type="slidenum">
              <a:rPr lang="en-US" dirty="0"/>
              <a:t>9</a:t>
            </a:fld>
            <a:endParaRPr lang="en-US"/>
          </a:p>
        </p:txBody>
      </p:sp>
    </p:spTree>
    <p:extLst>
      <p:ext uri="{BB962C8B-B14F-4D97-AF65-F5344CB8AC3E}">
        <p14:creationId xmlns:p14="http://schemas.microsoft.com/office/powerpoint/2010/main" val="38451748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CRG_CRA 2.0" id="{497DD7F7-14AC-41A8-A62C-BBE015899B94}" vid="{089D1993-D3EF-4347-8A23-9854E033BBC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a21dc2d-2364-475a-8ad2-de73982ac287">
      <Terms xmlns="http://schemas.microsoft.com/office/infopath/2007/PartnerControls"/>
    </lcf76f155ced4ddcb4097134ff3c332f>
    <TaxCatchAll xmlns="b860e1cd-577d-4cf3-904f-3311f08732d5" xsi:nil="true"/>
    <SharedWithUsers xmlns="b860e1cd-577d-4cf3-904f-3311f08732d5">
      <UserInfo>
        <DisplayName>Druta Bhatt</DisplayName>
        <AccountId>76</AccountId>
        <AccountType/>
      </UserInfo>
      <UserInfo>
        <DisplayName>Chris Rosselot</DisplayName>
        <AccountId>41</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AF9DCB52253004EAD57176E0BCE4E18" ma:contentTypeVersion="15" ma:contentTypeDescription="Create a new document." ma:contentTypeScope="" ma:versionID="800583f4d5d98135bd86bc4483669675">
  <xsd:schema xmlns:xsd="http://www.w3.org/2001/XMLSchema" xmlns:xs="http://www.w3.org/2001/XMLSchema" xmlns:p="http://schemas.microsoft.com/office/2006/metadata/properties" xmlns:ns2="1a21dc2d-2364-475a-8ad2-de73982ac287" xmlns:ns3="b860e1cd-577d-4cf3-904f-3311f08732d5" targetNamespace="http://schemas.microsoft.com/office/2006/metadata/properties" ma:root="true" ma:fieldsID="aa78d86b4e6a5564a3f2e570bbaf01cc" ns2:_="" ns3:_="">
    <xsd:import namespace="1a21dc2d-2364-475a-8ad2-de73982ac287"/>
    <xsd:import namespace="b860e1cd-577d-4cf3-904f-3311f08732d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21dc2d-2364-475a-8ad2-de73982ac2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5c57010-3d06-4dd4-88bf-4607000c3c95"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description="" ma:indexed="true"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860e1cd-577d-4cf3-904f-3311f08732d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36f8b0e-01f6-4d2d-8a3f-3c7e614d78f9}" ma:internalName="TaxCatchAll" ma:showField="CatchAllData" ma:web="b860e1cd-577d-4cf3-904f-3311f08732d5">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BCAA30-1698-4B04-8F43-A420674282E7}">
  <ds:schemaRefs>
    <ds:schemaRef ds:uri="http://schemas.microsoft.com/office/2006/metadata/properties"/>
    <ds:schemaRef ds:uri="http://schemas.microsoft.com/office/2006/documentManagement/types"/>
    <ds:schemaRef ds:uri="http://purl.org/dc/elements/1.1/"/>
    <ds:schemaRef ds:uri="1a21dc2d-2364-475a-8ad2-de73982ac287"/>
    <ds:schemaRef ds:uri="http://schemas.microsoft.com/office/infopath/2007/PartnerControls"/>
    <ds:schemaRef ds:uri="b860e1cd-577d-4cf3-904f-3311f08732d5"/>
    <ds:schemaRef ds:uri="http://purl.org/dc/terms/"/>
    <ds:schemaRef ds:uri="http://purl.org/dc/dcmitype/"/>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566E055-1300-4D84-889A-9A1E38EA5755}">
  <ds:schemaRefs>
    <ds:schemaRef ds:uri="http://schemas.microsoft.com/sharepoint/v3/contenttype/forms"/>
  </ds:schemaRefs>
</ds:datastoreItem>
</file>

<file path=customXml/itemProps3.xml><?xml version="1.0" encoding="utf-8"?>
<ds:datastoreItem xmlns:ds="http://schemas.openxmlformats.org/officeDocument/2006/customXml" ds:itemID="{BF3EB422-D77D-490B-825A-4BF7E195D01D}">
  <ds:schemaRefs>
    <ds:schemaRef ds:uri="1a21dc2d-2364-475a-8ad2-de73982ac287"/>
    <ds:schemaRef ds:uri="b860e1cd-577d-4cf3-904f-3311f08732d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517</TotalTime>
  <Words>676</Words>
  <Application>Microsoft Office PowerPoint</Application>
  <PresentationFormat>Widescreen</PresentationFormat>
  <Paragraphs>94</Paragraphs>
  <Slides>20</Slides>
  <Notes>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Aptos</vt:lpstr>
      <vt:lpstr>Arial</vt:lpstr>
      <vt:lpstr>Arial,Sans-Serif</vt:lpstr>
      <vt:lpstr>Calibri</vt:lpstr>
      <vt:lpstr>Calibri Light</vt:lpstr>
      <vt:lpstr>Montserrat</vt:lpstr>
      <vt:lpstr>Times New Roman</vt:lpstr>
      <vt:lpstr>Office Theme</vt:lpstr>
      <vt:lpstr>NCST Community  Impact Briefing </vt:lpstr>
      <vt:lpstr>PowerPoint Presentation</vt:lpstr>
      <vt:lpstr>Agenda</vt:lpstr>
      <vt:lpstr>PCRG Background and History</vt:lpstr>
      <vt:lpstr>Black population changes in MSA Counties</vt:lpstr>
      <vt:lpstr>Black population changes in Allegheny County</vt:lpstr>
      <vt:lpstr>Black population changes in the City of Pittsburgh </vt:lpstr>
      <vt:lpstr>Black Homeownership</vt:lpstr>
      <vt:lpstr>Relative increase in Black home purchasing outside Allegheny County</vt:lpstr>
      <vt:lpstr>PowerPoint Presentation</vt:lpstr>
      <vt:lpstr>PowerPoint Presentation</vt:lpstr>
      <vt:lpstr>Explaining the Gap in Homeownership of Races </vt:lpstr>
      <vt:lpstr> Corporate Homeownership is another factor affecting Black Homeownership Rates</vt:lpstr>
      <vt:lpstr>Policy/Program Actions</vt:lpstr>
      <vt:lpstr>Special Purpose Credit Programs (SPCP)</vt:lpstr>
      <vt:lpstr>Local Land Use Policies</vt:lpstr>
      <vt:lpstr>Federal Regulations: Community Reinvestment Act (CRA)</vt:lpstr>
      <vt:lpstr>State Level CRA </vt:lpstr>
      <vt:lpstr>Federal Legislations/Programs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Title</dc:title>
  <dc:creator>Rachel Sager</dc:creator>
  <cp:lastModifiedBy>Microsoft account</cp:lastModifiedBy>
  <cp:revision>3</cp:revision>
  <dcterms:created xsi:type="dcterms:W3CDTF">2022-07-22T21:18:39Z</dcterms:created>
  <dcterms:modified xsi:type="dcterms:W3CDTF">2024-07-17T16:11:45Z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0x010100DAF9DCB52253004EAD57176E0BCE4E18</vt:lpwstr>
  </property>
  <property fmtid="{D5CDD505-2E9C-101B-9397-08002B2CF9AE}" pid="3" name="MediaServiceImageTags">
    <vt:lpwstr/>
  </property>
</Properties>
</file>