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
  </p:notesMasterIdLst>
  <p:handoutMasterIdLst>
    <p:handoutMasterId r:id="rId23"/>
  </p:handoutMasterIdLst>
  <p:sldIdLst>
    <p:sldId id="320" r:id="rId2"/>
    <p:sldId id="472" r:id="rId3"/>
    <p:sldId id="470" r:id="rId4"/>
    <p:sldId id="473" r:id="rId5"/>
    <p:sldId id="262" r:id="rId6"/>
    <p:sldId id="471" r:id="rId7"/>
    <p:sldId id="436" r:id="rId8"/>
    <p:sldId id="440" r:id="rId9"/>
    <p:sldId id="439" r:id="rId10"/>
    <p:sldId id="457" r:id="rId11"/>
    <p:sldId id="257" r:id="rId12"/>
    <p:sldId id="258" r:id="rId13"/>
    <p:sldId id="259" r:id="rId14"/>
    <p:sldId id="263" r:id="rId15"/>
    <p:sldId id="260" r:id="rId16"/>
    <p:sldId id="264" r:id="rId17"/>
    <p:sldId id="474" r:id="rId18"/>
    <p:sldId id="469" r:id="rId19"/>
    <p:sldId id="460" r:id="rId20"/>
    <p:sldId id="382"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B703B9-4E6E-358A-0937-908FA5AC2E51}" name="Danielle Vanderlaan" initials="DV" userId="ab9195af299ac70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ECEC24"/>
    <a:srgbClr val="182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787CC3-9477-4B4A-9CDA-25A15CE0D5BB}" v="2" dt="2025-06-16T17:15:52.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Vanderlaan" userId="9007abb3-0824-4841-9378-d506a0de30e1" providerId="ADAL" clId="{66787CC3-9477-4B4A-9CDA-25A15CE0D5BB}"/>
    <pc:docChg chg="addSld delSld modSld">
      <pc:chgData name="Craig Vanderlaan" userId="9007abb3-0824-4841-9378-d506a0de30e1" providerId="ADAL" clId="{66787CC3-9477-4B4A-9CDA-25A15CE0D5BB}" dt="2025-06-16T17:16:26.296" v="8" actId="14100"/>
      <pc:docMkLst>
        <pc:docMk/>
      </pc:docMkLst>
      <pc:sldChg chg="del">
        <pc:chgData name="Craig Vanderlaan" userId="9007abb3-0824-4841-9378-d506a0de30e1" providerId="ADAL" clId="{66787CC3-9477-4B4A-9CDA-25A15CE0D5BB}" dt="2025-06-16T17:14:04.615" v="0" actId="2696"/>
        <pc:sldMkLst>
          <pc:docMk/>
          <pc:sldMk cId="2813234149" sldId="467"/>
        </pc:sldMkLst>
      </pc:sldChg>
      <pc:sldChg chg="addSp modSp new mod modAnim">
        <pc:chgData name="Craig Vanderlaan" userId="9007abb3-0824-4841-9378-d506a0de30e1" providerId="ADAL" clId="{66787CC3-9477-4B4A-9CDA-25A15CE0D5BB}" dt="2025-06-16T17:16:26.296" v="8" actId="14100"/>
        <pc:sldMkLst>
          <pc:docMk/>
          <pc:sldMk cId="200754681" sldId="474"/>
        </pc:sldMkLst>
        <pc:picChg chg="add mod">
          <ac:chgData name="Craig Vanderlaan" userId="9007abb3-0824-4841-9378-d506a0de30e1" providerId="ADAL" clId="{66787CC3-9477-4B4A-9CDA-25A15CE0D5BB}" dt="2025-06-16T17:16:26.296" v="8" actId="14100"/>
          <ac:picMkLst>
            <pc:docMk/>
            <pc:sldMk cId="200754681" sldId="474"/>
            <ac:picMk id="2" creationId="{A61D572F-D068-9939-36B8-ED363303949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8.svg"/><Relationship Id="rId1" Type="http://schemas.openxmlformats.org/officeDocument/2006/relationships/image" Target="../media/image11.png"/><Relationship Id="rId6" Type="http://schemas.openxmlformats.org/officeDocument/2006/relationships/image" Target="../media/image22.svg"/><Relationship Id="rId5" Type="http://schemas.openxmlformats.org/officeDocument/2006/relationships/image" Target="../media/image13.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5.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svg"/><Relationship Id="rId1" Type="http://schemas.openxmlformats.org/officeDocument/2006/relationships/image" Target="../media/image34.png"/><Relationship Id="rId5" Type="http://schemas.openxmlformats.org/officeDocument/2006/relationships/image" Target="../media/image36.jpe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CD6BD-D855-4D5E-B3F9-EA8B40538CC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E05CACB-B2C2-49E6-A53E-B37C5ECF663C}">
      <dgm:prSet custT="1"/>
      <dgm:spPr/>
      <dgm:t>
        <a:bodyPr/>
        <a:lstStyle/>
        <a:p>
          <a:pPr>
            <a:lnSpc>
              <a:spcPct val="100000"/>
            </a:lnSpc>
          </a:pPr>
          <a:r>
            <a:rPr lang="en-US" sz="1600" b="1" dirty="0">
              <a:solidFill>
                <a:srgbClr val="002060"/>
              </a:solidFill>
              <a:latin typeface="Tw Cen MT" panose="020B0602020104020603" pitchFamily="34" charset="0"/>
            </a:rPr>
            <a:t>Founded as Adopt A Hurricane Family in 2005… Helping over 400 Hurricane Katrina &amp; Wilma displaced families.</a:t>
          </a:r>
        </a:p>
      </dgm:t>
    </dgm:pt>
    <dgm:pt modelId="{E9D0C94A-3D20-42B4-B176-229D3E5FDA43}" type="parTrans" cxnId="{1456934C-E37D-4393-AB58-51B17D85618A}">
      <dgm:prSet/>
      <dgm:spPr/>
      <dgm:t>
        <a:bodyPr/>
        <a:lstStyle/>
        <a:p>
          <a:endParaRPr lang="en-US"/>
        </a:p>
      </dgm:t>
    </dgm:pt>
    <dgm:pt modelId="{8C0C5A66-58C3-4943-A57B-6AF7294024ED}" type="sibTrans" cxnId="{1456934C-E37D-4393-AB58-51B17D85618A}">
      <dgm:prSet/>
      <dgm:spPr/>
      <dgm:t>
        <a:bodyPr/>
        <a:lstStyle/>
        <a:p>
          <a:pPr>
            <a:lnSpc>
              <a:spcPct val="100000"/>
            </a:lnSpc>
          </a:pPr>
          <a:endParaRPr lang="en-US"/>
        </a:p>
      </dgm:t>
    </dgm:pt>
    <dgm:pt modelId="{FA327D66-87DA-49D0-B260-1627E059AF8F}">
      <dgm:prSet custT="1"/>
      <dgm:spPr/>
      <dgm:t>
        <a:bodyPr/>
        <a:lstStyle/>
        <a:p>
          <a:pPr>
            <a:lnSpc>
              <a:spcPct val="100000"/>
            </a:lnSpc>
          </a:pPr>
          <a:r>
            <a:rPr lang="en-US" sz="1600" b="1" dirty="0">
              <a:solidFill>
                <a:srgbClr val="002060"/>
              </a:solidFill>
              <a:latin typeface="Tw Cen MT" panose="020B0602020104020603" pitchFamily="34" charset="0"/>
            </a:rPr>
            <a:t>Entered housing development in 2007 with Hurricane Wilma </a:t>
          </a:r>
          <a:r>
            <a:rPr lang="en-US" sz="1600" b="1" i="1" dirty="0">
              <a:solidFill>
                <a:srgbClr val="002060"/>
              </a:solidFill>
              <a:latin typeface="Tw Cen MT" panose="020B0602020104020603" pitchFamily="34" charset="0"/>
            </a:rPr>
            <a:t>Mobile Home Replacement Program </a:t>
          </a:r>
          <a:r>
            <a:rPr lang="en-US" sz="1600" b="1" dirty="0">
              <a:solidFill>
                <a:srgbClr val="002060"/>
              </a:solidFill>
              <a:latin typeface="Tw Cen MT" panose="020B0602020104020603" pitchFamily="34" charset="0"/>
            </a:rPr>
            <a:t>– Managed entire HUD DRI-funded program for Town of Davie - 83 new units.</a:t>
          </a:r>
        </a:p>
      </dgm:t>
    </dgm:pt>
    <dgm:pt modelId="{944B901B-FE89-4C4B-BAD5-BD464A2D0E9B}" type="parTrans" cxnId="{1E89AB05-DF90-45F6-B9B4-3E3B1702438C}">
      <dgm:prSet/>
      <dgm:spPr/>
      <dgm:t>
        <a:bodyPr/>
        <a:lstStyle/>
        <a:p>
          <a:endParaRPr lang="en-US"/>
        </a:p>
      </dgm:t>
    </dgm:pt>
    <dgm:pt modelId="{C1A9A6D2-549E-4653-896B-A92F7969ED59}" type="sibTrans" cxnId="{1E89AB05-DF90-45F6-B9B4-3E3B1702438C}">
      <dgm:prSet/>
      <dgm:spPr/>
      <dgm:t>
        <a:bodyPr/>
        <a:lstStyle/>
        <a:p>
          <a:pPr>
            <a:lnSpc>
              <a:spcPct val="100000"/>
            </a:lnSpc>
          </a:pPr>
          <a:endParaRPr lang="en-US"/>
        </a:p>
      </dgm:t>
    </dgm:pt>
    <dgm:pt modelId="{87B67EC0-6CD7-47F0-839E-D62BFC9EF9A1}">
      <dgm:prSet custT="1"/>
      <dgm:spPr/>
      <dgm:t>
        <a:bodyPr/>
        <a:lstStyle/>
        <a:p>
          <a:pPr>
            <a:lnSpc>
              <a:spcPct val="100000"/>
            </a:lnSpc>
          </a:pPr>
          <a:r>
            <a:rPr lang="en-US" sz="1600" b="1" dirty="0">
              <a:solidFill>
                <a:srgbClr val="002060"/>
              </a:solidFill>
              <a:latin typeface="Tw Cen MT" panose="020B0602020104020603" pitchFamily="34" charset="0"/>
            </a:rPr>
            <a:t>Became a HUD approved Housing Counseling Agency in 2009 – dba Crisis Housing Solutions</a:t>
          </a:r>
        </a:p>
      </dgm:t>
    </dgm:pt>
    <dgm:pt modelId="{8C9AC220-04D3-4188-964E-1D1EF4AC6168}" type="parTrans" cxnId="{C2706678-8A6C-4679-AA57-56529EF6EA9F}">
      <dgm:prSet/>
      <dgm:spPr/>
      <dgm:t>
        <a:bodyPr/>
        <a:lstStyle/>
        <a:p>
          <a:endParaRPr lang="en-US"/>
        </a:p>
      </dgm:t>
    </dgm:pt>
    <dgm:pt modelId="{47543CAD-C1D2-4677-854C-FBE2A1BF4A0F}" type="sibTrans" cxnId="{C2706678-8A6C-4679-AA57-56529EF6EA9F}">
      <dgm:prSet/>
      <dgm:spPr/>
      <dgm:t>
        <a:bodyPr/>
        <a:lstStyle/>
        <a:p>
          <a:pPr>
            <a:lnSpc>
              <a:spcPct val="100000"/>
            </a:lnSpc>
          </a:pPr>
          <a:endParaRPr lang="en-US"/>
        </a:p>
      </dgm:t>
    </dgm:pt>
    <dgm:pt modelId="{0CDE8CA7-0CF7-4A82-9690-17E4D280DE75}">
      <dgm:prSet custT="1"/>
      <dgm:spPr/>
      <dgm:t>
        <a:bodyPr/>
        <a:lstStyle/>
        <a:p>
          <a:pPr>
            <a:lnSpc>
              <a:spcPct val="100000"/>
            </a:lnSpc>
          </a:pPr>
          <a:r>
            <a:rPr lang="en-US" sz="1600" b="1" dirty="0">
              <a:solidFill>
                <a:srgbClr val="002060"/>
              </a:solidFill>
              <a:latin typeface="Tw Cen MT" panose="020B0602020104020603" pitchFamily="34" charset="0"/>
            </a:rPr>
            <a:t>During the Great Recession, CHS created our </a:t>
          </a:r>
          <a:r>
            <a:rPr lang="en-US" sz="1600" b="1" i="1" dirty="0">
              <a:solidFill>
                <a:srgbClr val="002060"/>
              </a:solidFill>
              <a:latin typeface="Tw Cen MT" panose="020B0602020104020603" pitchFamily="34" charset="0"/>
            </a:rPr>
            <a:t>Community Stabilization Initiative </a:t>
          </a:r>
          <a:r>
            <a:rPr lang="en-US" sz="1600" b="1" dirty="0">
              <a:solidFill>
                <a:srgbClr val="002060"/>
              </a:solidFill>
              <a:latin typeface="Tw Cen MT" panose="020B0602020104020603" pitchFamily="34" charset="0"/>
            </a:rPr>
            <a:t>– Acquired, rehabbed and sold 105 foreclosed homes to Low-to-Moderate Income families.</a:t>
          </a:r>
        </a:p>
      </dgm:t>
    </dgm:pt>
    <dgm:pt modelId="{6EF4A143-0D13-406F-BF15-398F92E54C2F}" type="parTrans" cxnId="{38F39FBF-2D6D-47FF-87EF-BE8B7A372214}">
      <dgm:prSet/>
      <dgm:spPr/>
      <dgm:t>
        <a:bodyPr/>
        <a:lstStyle/>
        <a:p>
          <a:endParaRPr lang="en-US"/>
        </a:p>
      </dgm:t>
    </dgm:pt>
    <dgm:pt modelId="{940A8411-2A78-400B-818C-FF4A8FA1C4A0}" type="sibTrans" cxnId="{38F39FBF-2D6D-47FF-87EF-BE8B7A372214}">
      <dgm:prSet/>
      <dgm:spPr/>
      <dgm:t>
        <a:bodyPr/>
        <a:lstStyle/>
        <a:p>
          <a:pPr>
            <a:lnSpc>
              <a:spcPct val="100000"/>
            </a:lnSpc>
          </a:pPr>
          <a:endParaRPr lang="en-US"/>
        </a:p>
      </dgm:t>
    </dgm:pt>
    <dgm:pt modelId="{99ED7EA3-E7BC-4A3A-9308-453C080691F4}">
      <dgm:prSet custT="1"/>
      <dgm:spPr/>
      <dgm:t>
        <a:bodyPr/>
        <a:lstStyle/>
        <a:p>
          <a:pPr>
            <a:lnSpc>
              <a:spcPct val="100000"/>
            </a:lnSpc>
          </a:pPr>
          <a:r>
            <a:rPr lang="en-US" sz="1400" b="1" dirty="0">
              <a:solidFill>
                <a:srgbClr val="002060"/>
              </a:solidFill>
              <a:latin typeface="Tw Cen MT" panose="020B0602020104020603" pitchFamily="34" charset="0"/>
            </a:rPr>
            <a:t>J</a:t>
          </a:r>
          <a:r>
            <a:rPr lang="en-US" sz="1600" b="1" dirty="0">
              <a:solidFill>
                <a:srgbClr val="002060"/>
              </a:solidFill>
              <a:latin typeface="Tw Cen MT" panose="020B0602020104020603" pitchFamily="34" charset="0"/>
            </a:rPr>
            <a:t>.P. Morgan Chase funds Feasibility Study comparing repurposed shipping containers to concrete block housing.  Study sends us to The Netherlands, England and throughout U.S. Favorable results lead to search for modular housing factory &amp; research center.</a:t>
          </a:r>
        </a:p>
      </dgm:t>
    </dgm:pt>
    <dgm:pt modelId="{EEA2C0EB-B0DA-4D10-BC63-D3DEE8C6245E}" type="parTrans" cxnId="{B734F765-CD4C-4CE1-961C-683414E0943A}">
      <dgm:prSet/>
      <dgm:spPr/>
      <dgm:t>
        <a:bodyPr/>
        <a:lstStyle/>
        <a:p>
          <a:endParaRPr lang="en-US"/>
        </a:p>
      </dgm:t>
    </dgm:pt>
    <dgm:pt modelId="{3912227E-301A-4668-8BD5-6CE6E94B23EF}" type="sibTrans" cxnId="{B734F765-CD4C-4CE1-961C-683414E0943A}">
      <dgm:prSet/>
      <dgm:spPr/>
      <dgm:t>
        <a:bodyPr/>
        <a:lstStyle/>
        <a:p>
          <a:pPr>
            <a:lnSpc>
              <a:spcPct val="100000"/>
            </a:lnSpc>
          </a:pPr>
          <a:endParaRPr lang="en-US"/>
        </a:p>
      </dgm:t>
    </dgm:pt>
    <dgm:pt modelId="{4FF4F082-6B58-477E-B7C8-2714E96A6F39}">
      <dgm:prSet custT="1"/>
      <dgm:spPr/>
      <dgm:t>
        <a:bodyPr/>
        <a:lstStyle/>
        <a:p>
          <a:pPr>
            <a:lnSpc>
              <a:spcPct val="100000"/>
            </a:lnSpc>
          </a:pPr>
          <a:r>
            <a:rPr lang="en-US" sz="2000" b="1" dirty="0">
              <a:solidFill>
                <a:srgbClr val="002060"/>
              </a:solidFill>
              <a:latin typeface="Tw Cen MT" panose="020B0602020104020603" pitchFamily="34" charset="0"/>
            </a:rPr>
            <a:t>Site found and secured at 1200 Talleyrand Avenue in Historic Eastside, Jacksonville, FL.</a:t>
          </a:r>
        </a:p>
      </dgm:t>
    </dgm:pt>
    <dgm:pt modelId="{400AB6AF-644B-4C73-8A19-55387C44E995}" type="parTrans" cxnId="{FEDD160E-5F31-466B-86EB-99330ED44F1C}">
      <dgm:prSet/>
      <dgm:spPr/>
      <dgm:t>
        <a:bodyPr/>
        <a:lstStyle/>
        <a:p>
          <a:endParaRPr lang="en-US"/>
        </a:p>
      </dgm:t>
    </dgm:pt>
    <dgm:pt modelId="{D63311BA-B9CA-4255-844A-6FF2DC6BE63B}" type="sibTrans" cxnId="{FEDD160E-5F31-466B-86EB-99330ED44F1C}">
      <dgm:prSet/>
      <dgm:spPr/>
      <dgm:t>
        <a:bodyPr/>
        <a:lstStyle/>
        <a:p>
          <a:endParaRPr lang="en-US"/>
        </a:p>
      </dgm:t>
    </dgm:pt>
    <dgm:pt modelId="{CA421932-678C-4625-9989-54943A4DF698}" type="pres">
      <dgm:prSet presAssocID="{8A6CD6BD-D855-4D5E-B3F9-EA8B40538CC3}" presName="root" presStyleCnt="0">
        <dgm:presLayoutVars>
          <dgm:dir/>
          <dgm:resizeHandles val="exact"/>
        </dgm:presLayoutVars>
      </dgm:prSet>
      <dgm:spPr/>
      <dgm:t>
        <a:bodyPr/>
        <a:lstStyle/>
        <a:p>
          <a:endParaRPr lang="en-US"/>
        </a:p>
      </dgm:t>
    </dgm:pt>
    <dgm:pt modelId="{4AE74788-AD88-44CB-9C77-4131EC09A9B7}" type="pres">
      <dgm:prSet presAssocID="{8A6CD6BD-D855-4D5E-B3F9-EA8B40538CC3}" presName="container" presStyleCnt="0">
        <dgm:presLayoutVars>
          <dgm:dir/>
          <dgm:resizeHandles val="exact"/>
        </dgm:presLayoutVars>
      </dgm:prSet>
      <dgm:spPr/>
    </dgm:pt>
    <dgm:pt modelId="{81CA7E52-325A-4DFD-88A1-731D0141F296}" type="pres">
      <dgm:prSet presAssocID="{EE05CACB-B2C2-49E6-A53E-B37C5ECF663C}" presName="compNode" presStyleCnt="0"/>
      <dgm:spPr/>
    </dgm:pt>
    <dgm:pt modelId="{E3FBEF76-06E7-4A21-9E04-525E4B055435}" type="pres">
      <dgm:prSet presAssocID="{EE05CACB-B2C2-49E6-A53E-B37C5ECF663C}" presName="iconBgRect" presStyleLbl="bgShp" presStyleIdx="0" presStyleCnt="6"/>
      <dgm:spPr/>
    </dgm:pt>
    <dgm:pt modelId="{7A0E439F-F30A-4FB1-B7A7-087E4A45F156}" type="pres">
      <dgm:prSet presAssocID="{EE05CACB-B2C2-49E6-A53E-B37C5ECF663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Firefighter"/>
        </a:ext>
      </dgm:extLst>
    </dgm:pt>
    <dgm:pt modelId="{CDA627A9-A827-463C-B1C1-011921C6DFF9}" type="pres">
      <dgm:prSet presAssocID="{EE05CACB-B2C2-49E6-A53E-B37C5ECF663C}" presName="spaceRect" presStyleCnt="0"/>
      <dgm:spPr/>
    </dgm:pt>
    <dgm:pt modelId="{F567687C-EEE5-4AEC-B1EB-2F9A3C8409B9}" type="pres">
      <dgm:prSet presAssocID="{EE05CACB-B2C2-49E6-A53E-B37C5ECF663C}" presName="textRect" presStyleLbl="revTx" presStyleIdx="0" presStyleCnt="6" custScaleX="108979" custScaleY="113397">
        <dgm:presLayoutVars>
          <dgm:chMax val="1"/>
          <dgm:chPref val="1"/>
        </dgm:presLayoutVars>
      </dgm:prSet>
      <dgm:spPr/>
      <dgm:t>
        <a:bodyPr/>
        <a:lstStyle/>
        <a:p>
          <a:endParaRPr lang="en-US"/>
        </a:p>
      </dgm:t>
    </dgm:pt>
    <dgm:pt modelId="{E7E17A37-1BAC-45C8-80E5-A8B117122DC8}" type="pres">
      <dgm:prSet presAssocID="{8C0C5A66-58C3-4943-A57B-6AF7294024ED}" presName="sibTrans" presStyleLbl="sibTrans2D1" presStyleIdx="0" presStyleCnt="0"/>
      <dgm:spPr/>
      <dgm:t>
        <a:bodyPr/>
        <a:lstStyle/>
        <a:p>
          <a:endParaRPr lang="en-US"/>
        </a:p>
      </dgm:t>
    </dgm:pt>
    <dgm:pt modelId="{840FC0E2-35E6-4303-9541-16246C984B95}" type="pres">
      <dgm:prSet presAssocID="{FA327D66-87DA-49D0-B260-1627E059AF8F}" presName="compNode" presStyleCnt="0"/>
      <dgm:spPr/>
    </dgm:pt>
    <dgm:pt modelId="{43C39BE9-798E-426D-8865-ADDE96736F03}" type="pres">
      <dgm:prSet presAssocID="{FA327D66-87DA-49D0-B260-1627E059AF8F}" presName="iconBgRect" presStyleLbl="bgShp" presStyleIdx="1" presStyleCnt="6" custScaleX="106156" custLinFactNeighborX="-7831" custLinFactNeighborY="-2610"/>
      <dgm:spPr/>
    </dgm:pt>
    <dgm:pt modelId="{1912AA61-2851-4739-8C8F-BA2732F91071}" type="pres">
      <dgm:prSet presAssocID="{FA327D66-87DA-49D0-B260-1627E059AF8F}" presName="iconRect" presStyleLbl="node1" presStyleIdx="1" presStyleCnt="6" custLinFactNeighborX="-11251" custLinFactNeighborY="-1125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Suburban scene"/>
        </a:ext>
      </dgm:extLst>
    </dgm:pt>
    <dgm:pt modelId="{FDDA30C9-C074-4A0B-BE3A-3C0080E8E124}" type="pres">
      <dgm:prSet presAssocID="{FA327D66-87DA-49D0-B260-1627E059AF8F}" presName="spaceRect" presStyleCnt="0"/>
      <dgm:spPr/>
    </dgm:pt>
    <dgm:pt modelId="{721A5088-DFA0-4A2D-855B-5B65D9770064}" type="pres">
      <dgm:prSet presAssocID="{FA327D66-87DA-49D0-B260-1627E059AF8F}" presName="textRect" presStyleLbl="revTx" presStyleIdx="1" presStyleCnt="6" custScaleX="115501" custScaleY="258325" custLinFactNeighborX="-2280" custLinFactNeighborY="-39314">
        <dgm:presLayoutVars>
          <dgm:chMax val="1"/>
          <dgm:chPref val="1"/>
        </dgm:presLayoutVars>
      </dgm:prSet>
      <dgm:spPr/>
      <dgm:t>
        <a:bodyPr/>
        <a:lstStyle/>
        <a:p>
          <a:endParaRPr lang="en-US"/>
        </a:p>
      </dgm:t>
    </dgm:pt>
    <dgm:pt modelId="{41F44848-19C1-43E1-BAC3-2B516D7E735A}" type="pres">
      <dgm:prSet presAssocID="{C1A9A6D2-549E-4653-896B-A92F7969ED59}" presName="sibTrans" presStyleLbl="sibTrans2D1" presStyleIdx="0" presStyleCnt="0"/>
      <dgm:spPr/>
      <dgm:t>
        <a:bodyPr/>
        <a:lstStyle/>
        <a:p>
          <a:endParaRPr lang="en-US"/>
        </a:p>
      </dgm:t>
    </dgm:pt>
    <dgm:pt modelId="{FAF38E88-8E37-4ACA-8B72-436768834D55}" type="pres">
      <dgm:prSet presAssocID="{87B67EC0-6CD7-47F0-839E-D62BFC9EF9A1}" presName="compNode" presStyleCnt="0"/>
      <dgm:spPr/>
    </dgm:pt>
    <dgm:pt modelId="{B5E3C740-FEBA-4C14-AF22-FACCCD954E01}" type="pres">
      <dgm:prSet presAssocID="{87B67EC0-6CD7-47F0-839E-D62BFC9EF9A1}" presName="iconBgRect" presStyleLbl="bgShp" presStyleIdx="2" presStyleCnt="6"/>
      <dgm:spPr/>
    </dgm:pt>
    <dgm:pt modelId="{8E15F02D-8612-4118-A803-3EA218D8CC45}" type="pres">
      <dgm:prSet presAssocID="{87B67EC0-6CD7-47F0-839E-D62BFC9EF9A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House"/>
        </a:ext>
      </dgm:extLst>
    </dgm:pt>
    <dgm:pt modelId="{D31F2D5A-E6B4-4768-9C71-879924E71B6E}" type="pres">
      <dgm:prSet presAssocID="{87B67EC0-6CD7-47F0-839E-D62BFC9EF9A1}" presName="spaceRect" presStyleCnt="0"/>
      <dgm:spPr/>
    </dgm:pt>
    <dgm:pt modelId="{9CCB03B9-5BE2-4864-B17B-B70FFB6BD18F}" type="pres">
      <dgm:prSet presAssocID="{87B67EC0-6CD7-47F0-839E-D62BFC9EF9A1}" presName="textRect" presStyleLbl="revTx" presStyleIdx="2" presStyleCnt="6">
        <dgm:presLayoutVars>
          <dgm:chMax val="1"/>
          <dgm:chPref val="1"/>
        </dgm:presLayoutVars>
      </dgm:prSet>
      <dgm:spPr/>
      <dgm:t>
        <a:bodyPr/>
        <a:lstStyle/>
        <a:p>
          <a:endParaRPr lang="en-US"/>
        </a:p>
      </dgm:t>
    </dgm:pt>
    <dgm:pt modelId="{A7886709-30DE-460E-A3D4-34854657AE21}" type="pres">
      <dgm:prSet presAssocID="{47543CAD-C1D2-4677-854C-FBE2A1BF4A0F}" presName="sibTrans" presStyleLbl="sibTrans2D1" presStyleIdx="0" presStyleCnt="0"/>
      <dgm:spPr/>
      <dgm:t>
        <a:bodyPr/>
        <a:lstStyle/>
        <a:p>
          <a:endParaRPr lang="en-US"/>
        </a:p>
      </dgm:t>
    </dgm:pt>
    <dgm:pt modelId="{3BF8B45E-2038-4317-8F50-A7EC3F117782}" type="pres">
      <dgm:prSet presAssocID="{0CDE8CA7-0CF7-4A82-9690-17E4D280DE75}" presName="compNode" presStyleCnt="0"/>
      <dgm:spPr/>
    </dgm:pt>
    <dgm:pt modelId="{750C6377-29C9-4F02-BD59-9C460AB1A065}" type="pres">
      <dgm:prSet presAssocID="{0CDE8CA7-0CF7-4A82-9690-17E4D280DE75}" presName="iconBgRect" presStyleLbl="bgShp" presStyleIdx="3" presStyleCnt="6"/>
      <dgm:spPr/>
    </dgm:pt>
    <dgm:pt modelId="{9D8DAA65-3DF6-4D3F-88C8-5E83ACE65B78}" type="pres">
      <dgm:prSet presAssocID="{0CDE8CA7-0CF7-4A82-9690-17E4D280DE7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City"/>
        </a:ext>
      </dgm:extLst>
    </dgm:pt>
    <dgm:pt modelId="{C6A2B852-3046-4083-A948-BA62CD459254}" type="pres">
      <dgm:prSet presAssocID="{0CDE8CA7-0CF7-4A82-9690-17E4D280DE75}" presName="spaceRect" presStyleCnt="0"/>
      <dgm:spPr/>
    </dgm:pt>
    <dgm:pt modelId="{C378AF9B-B217-4A96-B00E-0DCE35E46B0A}" type="pres">
      <dgm:prSet presAssocID="{0CDE8CA7-0CF7-4A82-9690-17E4D280DE75}" presName="textRect" presStyleLbl="revTx" presStyleIdx="3" presStyleCnt="6" custScaleY="155308">
        <dgm:presLayoutVars>
          <dgm:chMax val="1"/>
          <dgm:chPref val="1"/>
        </dgm:presLayoutVars>
      </dgm:prSet>
      <dgm:spPr/>
      <dgm:t>
        <a:bodyPr/>
        <a:lstStyle/>
        <a:p>
          <a:endParaRPr lang="en-US"/>
        </a:p>
      </dgm:t>
    </dgm:pt>
    <dgm:pt modelId="{3869D213-8C22-417D-B7A8-508772DACDEB}" type="pres">
      <dgm:prSet presAssocID="{940A8411-2A78-400B-818C-FF4A8FA1C4A0}" presName="sibTrans" presStyleLbl="sibTrans2D1" presStyleIdx="0" presStyleCnt="0"/>
      <dgm:spPr/>
      <dgm:t>
        <a:bodyPr/>
        <a:lstStyle/>
        <a:p>
          <a:endParaRPr lang="en-US"/>
        </a:p>
      </dgm:t>
    </dgm:pt>
    <dgm:pt modelId="{1CC7134B-9247-4AE4-B13F-750A168D5C8E}" type="pres">
      <dgm:prSet presAssocID="{99ED7EA3-E7BC-4A3A-9308-453C080691F4}" presName="compNode" presStyleCnt="0"/>
      <dgm:spPr/>
    </dgm:pt>
    <dgm:pt modelId="{74214626-758F-4124-AC28-E76C76581C3D}" type="pres">
      <dgm:prSet presAssocID="{99ED7EA3-E7BC-4A3A-9308-453C080691F4}" presName="iconBgRect" presStyleLbl="bgShp" presStyleIdx="4" presStyleCnt="6"/>
      <dgm:spPr/>
    </dgm:pt>
    <dgm:pt modelId="{63CBF6AF-D53F-49D7-997B-96065BDF55BC}" type="pres">
      <dgm:prSet presAssocID="{99ED7EA3-E7BC-4A3A-9308-453C080691F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Cement truck"/>
        </a:ext>
      </dgm:extLst>
    </dgm:pt>
    <dgm:pt modelId="{8BE62946-91A3-4DAB-A31B-1A1B602CAE6F}" type="pres">
      <dgm:prSet presAssocID="{99ED7EA3-E7BC-4A3A-9308-453C080691F4}" presName="spaceRect" presStyleCnt="0"/>
      <dgm:spPr/>
    </dgm:pt>
    <dgm:pt modelId="{D1103D94-D78D-4421-ABF8-8D61E93ABAA2}" type="pres">
      <dgm:prSet presAssocID="{99ED7EA3-E7BC-4A3A-9308-453C080691F4}" presName="textRect" presStyleLbl="revTx" presStyleIdx="4" presStyleCnt="6" custScaleX="113869" custScaleY="287439">
        <dgm:presLayoutVars>
          <dgm:chMax val="1"/>
          <dgm:chPref val="1"/>
        </dgm:presLayoutVars>
      </dgm:prSet>
      <dgm:spPr/>
      <dgm:t>
        <a:bodyPr/>
        <a:lstStyle/>
        <a:p>
          <a:endParaRPr lang="en-US"/>
        </a:p>
      </dgm:t>
    </dgm:pt>
    <dgm:pt modelId="{5332348E-6C80-48CD-9EA4-C90A615FB8C6}" type="pres">
      <dgm:prSet presAssocID="{3912227E-301A-4668-8BD5-6CE6E94B23EF}" presName="sibTrans" presStyleLbl="sibTrans2D1" presStyleIdx="0" presStyleCnt="0"/>
      <dgm:spPr/>
      <dgm:t>
        <a:bodyPr/>
        <a:lstStyle/>
        <a:p>
          <a:endParaRPr lang="en-US"/>
        </a:p>
      </dgm:t>
    </dgm:pt>
    <dgm:pt modelId="{F57EF40C-CC3F-457E-8667-060EA988DC9D}" type="pres">
      <dgm:prSet presAssocID="{4FF4F082-6B58-477E-B7C8-2714E96A6F39}" presName="compNode" presStyleCnt="0"/>
      <dgm:spPr/>
    </dgm:pt>
    <dgm:pt modelId="{A450FA72-CFDB-40C3-9DB4-BEC070D27B65}" type="pres">
      <dgm:prSet presAssocID="{4FF4F082-6B58-477E-B7C8-2714E96A6F39}" presName="iconBgRect" presStyleLbl="bgShp" presStyleIdx="5" presStyleCnt="6"/>
      <dgm:spPr/>
    </dgm:pt>
    <dgm:pt modelId="{062C661C-2971-4547-B573-478C2A007A3A}" type="pres">
      <dgm:prSet presAssocID="{4FF4F082-6B58-477E-B7C8-2714E96A6F3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dgm:spPr>
      <dgm:extLst>
        <a:ext uri="{E40237B7-FDA0-4F09-8148-C483321AD2D9}">
          <dgm14:cNvPr xmlns:dgm14="http://schemas.microsoft.com/office/drawing/2010/diagram" id="0" name="" descr="Marker"/>
        </a:ext>
      </dgm:extLst>
    </dgm:pt>
    <dgm:pt modelId="{1F8781AB-B786-4898-A704-F7C215EA5E67}" type="pres">
      <dgm:prSet presAssocID="{4FF4F082-6B58-477E-B7C8-2714E96A6F39}" presName="spaceRect" presStyleCnt="0"/>
      <dgm:spPr/>
    </dgm:pt>
    <dgm:pt modelId="{B348BBCB-9C53-4530-94F4-3E621DAC5008}" type="pres">
      <dgm:prSet presAssocID="{4FF4F082-6B58-477E-B7C8-2714E96A6F39}" presName="textRect" presStyleLbl="revTx" presStyleIdx="5" presStyleCnt="6">
        <dgm:presLayoutVars>
          <dgm:chMax val="1"/>
          <dgm:chPref val="1"/>
        </dgm:presLayoutVars>
      </dgm:prSet>
      <dgm:spPr/>
      <dgm:t>
        <a:bodyPr/>
        <a:lstStyle/>
        <a:p>
          <a:endParaRPr lang="en-US"/>
        </a:p>
      </dgm:t>
    </dgm:pt>
  </dgm:ptLst>
  <dgm:cxnLst>
    <dgm:cxn modelId="{38F39FBF-2D6D-47FF-87EF-BE8B7A372214}" srcId="{8A6CD6BD-D855-4D5E-B3F9-EA8B40538CC3}" destId="{0CDE8CA7-0CF7-4A82-9690-17E4D280DE75}" srcOrd="3" destOrd="0" parTransId="{6EF4A143-0D13-406F-BF15-398F92E54C2F}" sibTransId="{940A8411-2A78-400B-818C-FF4A8FA1C4A0}"/>
    <dgm:cxn modelId="{1456934C-E37D-4393-AB58-51B17D85618A}" srcId="{8A6CD6BD-D855-4D5E-B3F9-EA8B40538CC3}" destId="{EE05CACB-B2C2-49E6-A53E-B37C5ECF663C}" srcOrd="0" destOrd="0" parTransId="{E9D0C94A-3D20-42B4-B176-229D3E5FDA43}" sibTransId="{8C0C5A66-58C3-4943-A57B-6AF7294024ED}"/>
    <dgm:cxn modelId="{176B7DDE-E6F8-4D8A-AC0F-F676BA8D1A8B}" type="presOf" srcId="{4FF4F082-6B58-477E-B7C8-2714E96A6F39}" destId="{B348BBCB-9C53-4530-94F4-3E621DAC5008}" srcOrd="0" destOrd="0" presId="urn:microsoft.com/office/officeart/2018/2/layout/IconCircleList"/>
    <dgm:cxn modelId="{7D4BBFE3-1B5A-4A1F-85DE-3A9B6CE2F726}" type="presOf" srcId="{47543CAD-C1D2-4677-854C-FBE2A1BF4A0F}" destId="{A7886709-30DE-460E-A3D4-34854657AE21}" srcOrd="0" destOrd="0" presId="urn:microsoft.com/office/officeart/2018/2/layout/IconCircleList"/>
    <dgm:cxn modelId="{CECD77E6-43E0-4136-8FBA-9DB2DC04AEFC}" type="presOf" srcId="{940A8411-2A78-400B-818C-FF4A8FA1C4A0}" destId="{3869D213-8C22-417D-B7A8-508772DACDEB}" srcOrd="0" destOrd="0" presId="urn:microsoft.com/office/officeart/2018/2/layout/IconCircleList"/>
    <dgm:cxn modelId="{BCB21568-4ABC-4269-96A9-3011A2C72246}" type="presOf" srcId="{0CDE8CA7-0CF7-4A82-9690-17E4D280DE75}" destId="{C378AF9B-B217-4A96-B00E-0DCE35E46B0A}" srcOrd="0" destOrd="0" presId="urn:microsoft.com/office/officeart/2018/2/layout/IconCircleList"/>
    <dgm:cxn modelId="{C99FE7B3-72EF-44BA-B49A-7673972857CB}" type="presOf" srcId="{3912227E-301A-4668-8BD5-6CE6E94B23EF}" destId="{5332348E-6C80-48CD-9EA4-C90A615FB8C6}" srcOrd="0" destOrd="0" presId="urn:microsoft.com/office/officeart/2018/2/layout/IconCircleList"/>
    <dgm:cxn modelId="{FEDD160E-5F31-466B-86EB-99330ED44F1C}" srcId="{8A6CD6BD-D855-4D5E-B3F9-EA8B40538CC3}" destId="{4FF4F082-6B58-477E-B7C8-2714E96A6F39}" srcOrd="5" destOrd="0" parTransId="{400AB6AF-644B-4C73-8A19-55387C44E995}" sibTransId="{D63311BA-B9CA-4255-844A-6FF2DC6BE63B}"/>
    <dgm:cxn modelId="{8CBFB901-9FA2-4906-9256-55145068C698}" type="presOf" srcId="{EE05CACB-B2C2-49E6-A53E-B37C5ECF663C}" destId="{F567687C-EEE5-4AEC-B1EB-2F9A3C8409B9}" srcOrd="0" destOrd="0" presId="urn:microsoft.com/office/officeart/2018/2/layout/IconCircleList"/>
    <dgm:cxn modelId="{9C5FC6DE-EE8C-4DF8-A9CB-655C3085228F}" type="presOf" srcId="{8A6CD6BD-D855-4D5E-B3F9-EA8B40538CC3}" destId="{CA421932-678C-4625-9989-54943A4DF698}" srcOrd="0" destOrd="0" presId="urn:microsoft.com/office/officeart/2018/2/layout/IconCircleList"/>
    <dgm:cxn modelId="{AF1DDD74-D75B-4E89-AE41-3B755DD87F8E}" type="presOf" srcId="{FA327D66-87DA-49D0-B260-1627E059AF8F}" destId="{721A5088-DFA0-4A2D-855B-5B65D9770064}" srcOrd="0" destOrd="0" presId="urn:microsoft.com/office/officeart/2018/2/layout/IconCircleList"/>
    <dgm:cxn modelId="{C2706678-8A6C-4679-AA57-56529EF6EA9F}" srcId="{8A6CD6BD-D855-4D5E-B3F9-EA8B40538CC3}" destId="{87B67EC0-6CD7-47F0-839E-D62BFC9EF9A1}" srcOrd="2" destOrd="0" parTransId="{8C9AC220-04D3-4188-964E-1D1EF4AC6168}" sibTransId="{47543CAD-C1D2-4677-854C-FBE2A1BF4A0F}"/>
    <dgm:cxn modelId="{5509C56F-7017-4A46-BEA6-544F12AA729A}" type="presOf" srcId="{87B67EC0-6CD7-47F0-839E-D62BFC9EF9A1}" destId="{9CCB03B9-5BE2-4864-B17B-B70FFB6BD18F}" srcOrd="0" destOrd="0" presId="urn:microsoft.com/office/officeart/2018/2/layout/IconCircleList"/>
    <dgm:cxn modelId="{B734F765-CD4C-4CE1-961C-683414E0943A}" srcId="{8A6CD6BD-D855-4D5E-B3F9-EA8B40538CC3}" destId="{99ED7EA3-E7BC-4A3A-9308-453C080691F4}" srcOrd="4" destOrd="0" parTransId="{EEA2C0EB-B0DA-4D10-BC63-D3DEE8C6245E}" sibTransId="{3912227E-301A-4668-8BD5-6CE6E94B23EF}"/>
    <dgm:cxn modelId="{33F975C1-F1DF-4D68-B4BC-86705B8FDF89}" type="presOf" srcId="{C1A9A6D2-549E-4653-896B-A92F7969ED59}" destId="{41F44848-19C1-43E1-BAC3-2B516D7E735A}" srcOrd="0" destOrd="0" presId="urn:microsoft.com/office/officeart/2018/2/layout/IconCircleList"/>
    <dgm:cxn modelId="{F1FD3128-12FE-4781-967F-FC5659329303}" type="presOf" srcId="{8C0C5A66-58C3-4943-A57B-6AF7294024ED}" destId="{E7E17A37-1BAC-45C8-80E5-A8B117122DC8}" srcOrd="0" destOrd="0" presId="urn:microsoft.com/office/officeart/2018/2/layout/IconCircleList"/>
    <dgm:cxn modelId="{1E89AB05-DF90-45F6-B9B4-3E3B1702438C}" srcId="{8A6CD6BD-D855-4D5E-B3F9-EA8B40538CC3}" destId="{FA327D66-87DA-49D0-B260-1627E059AF8F}" srcOrd="1" destOrd="0" parTransId="{944B901B-FE89-4C4B-BAD5-BD464A2D0E9B}" sibTransId="{C1A9A6D2-549E-4653-896B-A92F7969ED59}"/>
    <dgm:cxn modelId="{B635D313-42F5-4784-AF8E-81AB94CE5826}" type="presOf" srcId="{99ED7EA3-E7BC-4A3A-9308-453C080691F4}" destId="{D1103D94-D78D-4421-ABF8-8D61E93ABAA2}" srcOrd="0" destOrd="0" presId="urn:microsoft.com/office/officeart/2018/2/layout/IconCircleList"/>
    <dgm:cxn modelId="{66F42E6B-1B4E-4C1B-BE31-3B057D982534}" type="presParOf" srcId="{CA421932-678C-4625-9989-54943A4DF698}" destId="{4AE74788-AD88-44CB-9C77-4131EC09A9B7}" srcOrd="0" destOrd="0" presId="urn:microsoft.com/office/officeart/2018/2/layout/IconCircleList"/>
    <dgm:cxn modelId="{98A82BD6-904A-4C5F-AB9A-3DBC1DE2790E}" type="presParOf" srcId="{4AE74788-AD88-44CB-9C77-4131EC09A9B7}" destId="{81CA7E52-325A-4DFD-88A1-731D0141F296}" srcOrd="0" destOrd="0" presId="urn:microsoft.com/office/officeart/2018/2/layout/IconCircleList"/>
    <dgm:cxn modelId="{BC5F2861-08DE-4FD2-BA10-1AD1F620B03B}" type="presParOf" srcId="{81CA7E52-325A-4DFD-88A1-731D0141F296}" destId="{E3FBEF76-06E7-4A21-9E04-525E4B055435}" srcOrd="0" destOrd="0" presId="urn:microsoft.com/office/officeart/2018/2/layout/IconCircleList"/>
    <dgm:cxn modelId="{CEF2ABDC-11E8-499A-ABE7-B3795B0CCEF8}" type="presParOf" srcId="{81CA7E52-325A-4DFD-88A1-731D0141F296}" destId="{7A0E439F-F30A-4FB1-B7A7-087E4A45F156}" srcOrd="1" destOrd="0" presId="urn:microsoft.com/office/officeart/2018/2/layout/IconCircleList"/>
    <dgm:cxn modelId="{F86892D4-5D45-4EC6-810C-1BDB5ABD534E}" type="presParOf" srcId="{81CA7E52-325A-4DFD-88A1-731D0141F296}" destId="{CDA627A9-A827-463C-B1C1-011921C6DFF9}" srcOrd="2" destOrd="0" presId="urn:microsoft.com/office/officeart/2018/2/layout/IconCircleList"/>
    <dgm:cxn modelId="{E7B9E202-D8F0-434C-AE82-FE38EE4326E3}" type="presParOf" srcId="{81CA7E52-325A-4DFD-88A1-731D0141F296}" destId="{F567687C-EEE5-4AEC-B1EB-2F9A3C8409B9}" srcOrd="3" destOrd="0" presId="urn:microsoft.com/office/officeart/2018/2/layout/IconCircleList"/>
    <dgm:cxn modelId="{94A91B86-C5BE-429D-AE72-3A7E69B4D074}" type="presParOf" srcId="{4AE74788-AD88-44CB-9C77-4131EC09A9B7}" destId="{E7E17A37-1BAC-45C8-80E5-A8B117122DC8}" srcOrd="1" destOrd="0" presId="urn:microsoft.com/office/officeart/2018/2/layout/IconCircleList"/>
    <dgm:cxn modelId="{23B8DAD8-1744-4612-93A4-278BEB073D55}" type="presParOf" srcId="{4AE74788-AD88-44CB-9C77-4131EC09A9B7}" destId="{840FC0E2-35E6-4303-9541-16246C984B95}" srcOrd="2" destOrd="0" presId="urn:microsoft.com/office/officeart/2018/2/layout/IconCircleList"/>
    <dgm:cxn modelId="{7BB9D57B-CAEE-482A-8F23-07BD4CA9FE78}" type="presParOf" srcId="{840FC0E2-35E6-4303-9541-16246C984B95}" destId="{43C39BE9-798E-426D-8865-ADDE96736F03}" srcOrd="0" destOrd="0" presId="urn:microsoft.com/office/officeart/2018/2/layout/IconCircleList"/>
    <dgm:cxn modelId="{56ED417D-3D6C-4A5B-82F4-7CA76B336A80}" type="presParOf" srcId="{840FC0E2-35E6-4303-9541-16246C984B95}" destId="{1912AA61-2851-4739-8C8F-BA2732F91071}" srcOrd="1" destOrd="0" presId="urn:microsoft.com/office/officeart/2018/2/layout/IconCircleList"/>
    <dgm:cxn modelId="{9D24C943-3549-40FD-8641-CCC25A4A4B5A}" type="presParOf" srcId="{840FC0E2-35E6-4303-9541-16246C984B95}" destId="{FDDA30C9-C074-4A0B-BE3A-3C0080E8E124}" srcOrd="2" destOrd="0" presId="urn:microsoft.com/office/officeart/2018/2/layout/IconCircleList"/>
    <dgm:cxn modelId="{28C84A9F-D7A5-4B9B-80FC-8112463914BA}" type="presParOf" srcId="{840FC0E2-35E6-4303-9541-16246C984B95}" destId="{721A5088-DFA0-4A2D-855B-5B65D9770064}" srcOrd="3" destOrd="0" presId="urn:microsoft.com/office/officeart/2018/2/layout/IconCircleList"/>
    <dgm:cxn modelId="{00792A87-39E0-48CB-84BE-8755CBB15781}" type="presParOf" srcId="{4AE74788-AD88-44CB-9C77-4131EC09A9B7}" destId="{41F44848-19C1-43E1-BAC3-2B516D7E735A}" srcOrd="3" destOrd="0" presId="urn:microsoft.com/office/officeart/2018/2/layout/IconCircleList"/>
    <dgm:cxn modelId="{A44687E8-176C-4D72-8E7E-21495ABA6C65}" type="presParOf" srcId="{4AE74788-AD88-44CB-9C77-4131EC09A9B7}" destId="{FAF38E88-8E37-4ACA-8B72-436768834D55}" srcOrd="4" destOrd="0" presId="urn:microsoft.com/office/officeart/2018/2/layout/IconCircleList"/>
    <dgm:cxn modelId="{830FAB79-191E-4AF4-B295-6315AA44EC51}" type="presParOf" srcId="{FAF38E88-8E37-4ACA-8B72-436768834D55}" destId="{B5E3C740-FEBA-4C14-AF22-FACCCD954E01}" srcOrd="0" destOrd="0" presId="urn:microsoft.com/office/officeart/2018/2/layout/IconCircleList"/>
    <dgm:cxn modelId="{F09717A8-264E-455C-8488-FB22B7B2EAF8}" type="presParOf" srcId="{FAF38E88-8E37-4ACA-8B72-436768834D55}" destId="{8E15F02D-8612-4118-A803-3EA218D8CC45}" srcOrd="1" destOrd="0" presId="urn:microsoft.com/office/officeart/2018/2/layout/IconCircleList"/>
    <dgm:cxn modelId="{E4B003BE-5F34-46BD-8E80-E2FE9166E68B}" type="presParOf" srcId="{FAF38E88-8E37-4ACA-8B72-436768834D55}" destId="{D31F2D5A-E6B4-4768-9C71-879924E71B6E}" srcOrd="2" destOrd="0" presId="urn:microsoft.com/office/officeart/2018/2/layout/IconCircleList"/>
    <dgm:cxn modelId="{A6FA1A1E-E109-4B18-9DE2-07E0FE3965CC}" type="presParOf" srcId="{FAF38E88-8E37-4ACA-8B72-436768834D55}" destId="{9CCB03B9-5BE2-4864-B17B-B70FFB6BD18F}" srcOrd="3" destOrd="0" presId="urn:microsoft.com/office/officeart/2018/2/layout/IconCircleList"/>
    <dgm:cxn modelId="{FD1B4825-BB7D-4DBF-9EDD-800FAFEB0F03}" type="presParOf" srcId="{4AE74788-AD88-44CB-9C77-4131EC09A9B7}" destId="{A7886709-30DE-460E-A3D4-34854657AE21}" srcOrd="5" destOrd="0" presId="urn:microsoft.com/office/officeart/2018/2/layout/IconCircleList"/>
    <dgm:cxn modelId="{37DD882C-AFBF-46C3-8AB1-C145AD593996}" type="presParOf" srcId="{4AE74788-AD88-44CB-9C77-4131EC09A9B7}" destId="{3BF8B45E-2038-4317-8F50-A7EC3F117782}" srcOrd="6" destOrd="0" presId="urn:microsoft.com/office/officeart/2018/2/layout/IconCircleList"/>
    <dgm:cxn modelId="{48974E3C-29C0-4FC3-A84E-301F81F86A9E}" type="presParOf" srcId="{3BF8B45E-2038-4317-8F50-A7EC3F117782}" destId="{750C6377-29C9-4F02-BD59-9C460AB1A065}" srcOrd="0" destOrd="0" presId="urn:microsoft.com/office/officeart/2018/2/layout/IconCircleList"/>
    <dgm:cxn modelId="{8ABE2261-670B-4A2B-91CD-66B41D6C1BDB}" type="presParOf" srcId="{3BF8B45E-2038-4317-8F50-A7EC3F117782}" destId="{9D8DAA65-3DF6-4D3F-88C8-5E83ACE65B78}" srcOrd="1" destOrd="0" presId="urn:microsoft.com/office/officeart/2018/2/layout/IconCircleList"/>
    <dgm:cxn modelId="{CF1CE6FD-F870-4889-8F06-CC0243FB1D20}" type="presParOf" srcId="{3BF8B45E-2038-4317-8F50-A7EC3F117782}" destId="{C6A2B852-3046-4083-A948-BA62CD459254}" srcOrd="2" destOrd="0" presId="urn:microsoft.com/office/officeart/2018/2/layout/IconCircleList"/>
    <dgm:cxn modelId="{4D268584-340F-4EF9-9148-E7874CC05921}" type="presParOf" srcId="{3BF8B45E-2038-4317-8F50-A7EC3F117782}" destId="{C378AF9B-B217-4A96-B00E-0DCE35E46B0A}" srcOrd="3" destOrd="0" presId="urn:microsoft.com/office/officeart/2018/2/layout/IconCircleList"/>
    <dgm:cxn modelId="{2FEE0E0A-37F7-46D1-B2FA-C35E209206D6}" type="presParOf" srcId="{4AE74788-AD88-44CB-9C77-4131EC09A9B7}" destId="{3869D213-8C22-417D-B7A8-508772DACDEB}" srcOrd="7" destOrd="0" presId="urn:microsoft.com/office/officeart/2018/2/layout/IconCircleList"/>
    <dgm:cxn modelId="{EFB5138D-9922-4B06-AD5D-A206FCAD9A92}" type="presParOf" srcId="{4AE74788-AD88-44CB-9C77-4131EC09A9B7}" destId="{1CC7134B-9247-4AE4-B13F-750A168D5C8E}" srcOrd="8" destOrd="0" presId="urn:microsoft.com/office/officeart/2018/2/layout/IconCircleList"/>
    <dgm:cxn modelId="{0A77079D-17BC-4470-8B13-8656656FC94B}" type="presParOf" srcId="{1CC7134B-9247-4AE4-B13F-750A168D5C8E}" destId="{74214626-758F-4124-AC28-E76C76581C3D}" srcOrd="0" destOrd="0" presId="urn:microsoft.com/office/officeart/2018/2/layout/IconCircleList"/>
    <dgm:cxn modelId="{21F2D514-70D7-453F-B7CF-ED8DF46BB827}" type="presParOf" srcId="{1CC7134B-9247-4AE4-B13F-750A168D5C8E}" destId="{63CBF6AF-D53F-49D7-997B-96065BDF55BC}" srcOrd="1" destOrd="0" presId="urn:microsoft.com/office/officeart/2018/2/layout/IconCircleList"/>
    <dgm:cxn modelId="{3237C986-AA40-4852-BAD6-D59E15FD56FF}" type="presParOf" srcId="{1CC7134B-9247-4AE4-B13F-750A168D5C8E}" destId="{8BE62946-91A3-4DAB-A31B-1A1B602CAE6F}" srcOrd="2" destOrd="0" presId="urn:microsoft.com/office/officeart/2018/2/layout/IconCircleList"/>
    <dgm:cxn modelId="{EDF6979B-63B9-4E52-943C-146DC68AE90F}" type="presParOf" srcId="{1CC7134B-9247-4AE4-B13F-750A168D5C8E}" destId="{D1103D94-D78D-4421-ABF8-8D61E93ABAA2}" srcOrd="3" destOrd="0" presId="urn:microsoft.com/office/officeart/2018/2/layout/IconCircleList"/>
    <dgm:cxn modelId="{6DA94643-1C05-4CD1-B8C4-83666227D3F3}" type="presParOf" srcId="{4AE74788-AD88-44CB-9C77-4131EC09A9B7}" destId="{5332348E-6C80-48CD-9EA4-C90A615FB8C6}" srcOrd="9" destOrd="0" presId="urn:microsoft.com/office/officeart/2018/2/layout/IconCircleList"/>
    <dgm:cxn modelId="{8136F8F5-9173-4B3C-8923-C5F1EB116847}" type="presParOf" srcId="{4AE74788-AD88-44CB-9C77-4131EC09A9B7}" destId="{F57EF40C-CC3F-457E-8667-060EA988DC9D}" srcOrd="10" destOrd="0" presId="urn:microsoft.com/office/officeart/2018/2/layout/IconCircleList"/>
    <dgm:cxn modelId="{83A13C62-24CE-45A3-8756-B22610B7E082}" type="presParOf" srcId="{F57EF40C-CC3F-457E-8667-060EA988DC9D}" destId="{A450FA72-CFDB-40C3-9DB4-BEC070D27B65}" srcOrd="0" destOrd="0" presId="urn:microsoft.com/office/officeart/2018/2/layout/IconCircleList"/>
    <dgm:cxn modelId="{F07EA1D5-551E-4E6E-99A8-F78254FE034A}" type="presParOf" srcId="{F57EF40C-CC3F-457E-8667-060EA988DC9D}" destId="{062C661C-2971-4547-B573-478C2A007A3A}" srcOrd="1" destOrd="0" presId="urn:microsoft.com/office/officeart/2018/2/layout/IconCircleList"/>
    <dgm:cxn modelId="{F2F1CAA1-28A7-4282-8D93-1964085BF8AF}" type="presParOf" srcId="{F57EF40C-CC3F-457E-8667-060EA988DC9D}" destId="{1F8781AB-B786-4898-A704-F7C215EA5E67}" srcOrd="2" destOrd="0" presId="urn:microsoft.com/office/officeart/2018/2/layout/IconCircleList"/>
    <dgm:cxn modelId="{B4F06ABB-AAF7-43C0-8508-AE588C4E570E}" type="presParOf" srcId="{F57EF40C-CC3F-457E-8667-060EA988DC9D}" destId="{B348BBCB-9C53-4530-94F4-3E621DAC500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CDB608-3B20-4521-A673-F0396B46C3F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30E7848-649B-45A0-80EF-0438A9115618}">
      <dgm:prSet custT="1"/>
      <dgm:spPr/>
      <dgm:t>
        <a:bodyPr/>
        <a:lstStyle/>
        <a:p>
          <a:pPr>
            <a:lnSpc>
              <a:spcPct val="100000"/>
            </a:lnSpc>
          </a:pPr>
          <a:r>
            <a:rPr lang="en-US" sz="2400" b="1" i="0" dirty="0">
              <a:latin typeface="Tw Cen MT Condensed" panose="020B0606020104020203" pitchFamily="34" charset="0"/>
            </a:rPr>
            <a:t>14-acre site secured at 1200 Talleyrand Ave.</a:t>
          </a:r>
        </a:p>
      </dgm:t>
    </dgm:pt>
    <dgm:pt modelId="{A1E4D5AE-7AB4-4815-8119-5DE1D8C0FB25}" type="parTrans" cxnId="{F9A5985D-E795-402E-AAFE-01636A037FEF}">
      <dgm:prSet/>
      <dgm:spPr/>
      <dgm:t>
        <a:bodyPr/>
        <a:lstStyle/>
        <a:p>
          <a:endParaRPr lang="en-US"/>
        </a:p>
      </dgm:t>
    </dgm:pt>
    <dgm:pt modelId="{D9257AB7-3239-462C-A298-8508A97A9AE2}" type="sibTrans" cxnId="{F9A5985D-E795-402E-AAFE-01636A037FEF}">
      <dgm:prSet/>
      <dgm:spPr/>
      <dgm:t>
        <a:bodyPr/>
        <a:lstStyle/>
        <a:p>
          <a:endParaRPr lang="en-US"/>
        </a:p>
      </dgm:t>
    </dgm:pt>
    <dgm:pt modelId="{2A9C99ED-6835-4D78-B451-1F17DAC52BEB}">
      <dgm:prSet custT="1"/>
      <dgm:spPr/>
      <dgm:t>
        <a:bodyPr/>
        <a:lstStyle/>
        <a:p>
          <a:pPr>
            <a:lnSpc>
              <a:spcPct val="100000"/>
            </a:lnSpc>
          </a:pPr>
          <a:r>
            <a:rPr lang="en-US" sz="1700" b="1" dirty="0"/>
            <a:t>Over 90,000 sf of buildings for Modular Housing Factory &amp; Research Center.</a:t>
          </a:r>
        </a:p>
      </dgm:t>
    </dgm:pt>
    <dgm:pt modelId="{C855A0D1-1BF0-4A90-A074-4A3739B313BC}" type="parTrans" cxnId="{BBBD59F8-87F2-4909-B451-1314D68CB774}">
      <dgm:prSet/>
      <dgm:spPr/>
      <dgm:t>
        <a:bodyPr/>
        <a:lstStyle/>
        <a:p>
          <a:endParaRPr lang="en-US"/>
        </a:p>
      </dgm:t>
    </dgm:pt>
    <dgm:pt modelId="{3BC94481-C113-4780-9F57-492B68BB1251}" type="sibTrans" cxnId="{BBBD59F8-87F2-4909-B451-1314D68CB774}">
      <dgm:prSet/>
      <dgm:spPr/>
      <dgm:t>
        <a:bodyPr/>
        <a:lstStyle/>
        <a:p>
          <a:endParaRPr lang="en-US"/>
        </a:p>
      </dgm:t>
    </dgm:pt>
    <dgm:pt modelId="{EFBCB9AA-12F5-4102-9958-27399A15F4D2}">
      <dgm:prSet custT="1"/>
      <dgm:spPr/>
      <dgm:t>
        <a:bodyPr/>
        <a:lstStyle/>
        <a:p>
          <a:pPr>
            <a:lnSpc>
              <a:spcPct val="100000"/>
            </a:lnSpc>
          </a:pPr>
          <a:r>
            <a:rPr lang="en-US" sz="2000" b="1" dirty="0">
              <a:latin typeface="Tw Cen MT Condensed" panose="020B0606020104020203" pitchFamily="34" charset="0"/>
            </a:rPr>
            <a:t>5-acres+ of green space offers plenty of room for expansion</a:t>
          </a:r>
          <a:r>
            <a:rPr lang="en-US" sz="1500" dirty="0"/>
            <a:t>.</a:t>
          </a:r>
        </a:p>
      </dgm:t>
    </dgm:pt>
    <dgm:pt modelId="{FDBEDFF0-25D5-404F-AF8A-60187E4343CF}" type="parTrans" cxnId="{CA1695D5-379B-4DA5-9E84-3E339E313430}">
      <dgm:prSet/>
      <dgm:spPr/>
      <dgm:t>
        <a:bodyPr/>
        <a:lstStyle/>
        <a:p>
          <a:endParaRPr lang="en-US"/>
        </a:p>
      </dgm:t>
    </dgm:pt>
    <dgm:pt modelId="{49DAB3F6-3A16-4647-9AD9-F8289E38E1A6}" type="sibTrans" cxnId="{CA1695D5-379B-4DA5-9E84-3E339E313430}">
      <dgm:prSet/>
      <dgm:spPr/>
      <dgm:t>
        <a:bodyPr/>
        <a:lstStyle/>
        <a:p>
          <a:endParaRPr lang="en-US"/>
        </a:p>
      </dgm:t>
    </dgm:pt>
    <dgm:pt modelId="{B7D1FE48-FB24-4716-A2B6-0B45FF9C8C10}">
      <dgm:prSet custT="1"/>
      <dgm:spPr/>
      <dgm:t>
        <a:bodyPr/>
        <a:lstStyle/>
        <a:p>
          <a:pPr>
            <a:lnSpc>
              <a:spcPct val="100000"/>
            </a:lnSpc>
          </a:pPr>
          <a:r>
            <a:rPr lang="en-US" sz="2000" b="1" dirty="0">
              <a:latin typeface="Tw Cen MT Condensed" panose="020B0606020104020203" pitchFamily="34" charset="0"/>
            </a:rPr>
            <a:t>Logistically Perfect… Located at JAX Port with rail spur and minutes from I-95 &amp; I-10. (i.e. Road, Rail and Sea)</a:t>
          </a:r>
        </a:p>
      </dgm:t>
    </dgm:pt>
    <dgm:pt modelId="{3C91A7E5-109E-42DB-A106-8D0AB3594C9D}" type="parTrans" cxnId="{9C4419F9-EAF9-47DF-B032-300C08A33FE6}">
      <dgm:prSet/>
      <dgm:spPr/>
      <dgm:t>
        <a:bodyPr/>
        <a:lstStyle/>
        <a:p>
          <a:endParaRPr lang="en-US"/>
        </a:p>
      </dgm:t>
    </dgm:pt>
    <dgm:pt modelId="{DA2B6D11-E4FC-4D9D-9F1A-81B95CD29D9C}" type="sibTrans" cxnId="{9C4419F9-EAF9-47DF-B032-300C08A33FE6}">
      <dgm:prSet/>
      <dgm:spPr/>
      <dgm:t>
        <a:bodyPr/>
        <a:lstStyle/>
        <a:p>
          <a:endParaRPr lang="en-US"/>
        </a:p>
      </dgm:t>
    </dgm:pt>
    <dgm:pt modelId="{E0D303FF-38EA-4EEA-9971-7AF45D097FC8}">
      <dgm:prSet custT="1"/>
      <dgm:spPr/>
      <dgm:t>
        <a:bodyPr/>
        <a:lstStyle/>
        <a:p>
          <a:pPr>
            <a:lnSpc>
              <a:spcPct val="100000"/>
            </a:lnSpc>
          </a:pPr>
          <a:r>
            <a:rPr lang="en-US" sz="2800" b="1" dirty="0">
              <a:latin typeface="Tw Cen MT Condensed" panose="020B0606020104020203" pitchFamily="34" charset="0"/>
            </a:rPr>
            <a:t>65-Year Lease secured.</a:t>
          </a:r>
        </a:p>
      </dgm:t>
    </dgm:pt>
    <dgm:pt modelId="{319F6F86-0368-4865-8472-9A08A9ED04D5}" type="parTrans" cxnId="{046E37F3-E1A4-484E-B676-0BA9EF3FAFEC}">
      <dgm:prSet/>
      <dgm:spPr/>
      <dgm:t>
        <a:bodyPr/>
        <a:lstStyle/>
        <a:p>
          <a:endParaRPr lang="en-US"/>
        </a:p>
      </dgm:t>
    </dgm:pt>
    <dgm:pt modelId="{D37C875E-D438-49CB-8D42-CD5DE736B631}" type="sibTrans" cxnId="{046E37F3-E1A4-484E-B676-0BA9EF3FAFEC}">
      <dgm:prSet/>
      <dgm:spPr/>
      <dgm:t>
        <a:bodyPr/>
        <a:lstStyle/>
        <a:p>
          <a:endParaRPr lang="en-US"/>
        </a:p>
      </dgm:t>
    </dgm:pt>
    <dgm:pt modelId="{BDA39384-A6FF-494C-BCB0-9C6E13EBE499}" type="pres">
      <dgm:prSet presAssocID="{30CDB608-3B20-4521-A673-F0396B46C3F2}" presName="root" presStyleCnt="0">
        <dgm:presLayoutVars>
          <dgm:dir/>
          <dgm:resizeHandles val="exact"/>
        </dgm:presLayoutVars>
      </dgm:prSet>
      <dgm:spPr/>
      <dgm:t>
        <a:bodyPr/>
        <a:lstStyle/>
        <a:p>
          <a:endParaRPr lang="en-US"/>
        </a:p>
      </dgm:t>
    </dgm:pt>
    <dgm:pt modelId="{F48AF23D-3B93-42E1-977F-08145138AF80}" type="pres">
      <dgm:prSet presAssocID="{F30E7848-649B-45A0-80EF-0438A9115618}" presName="compNode" presStyleCnt="0"/>
      <dgm:spPr/>
    </dgm:pt>
    <dgm:pt modelId="{D9AA3989-D265-40A8-A461-6B1F258B3A3C}" type="pres">
      <dgm:prSet presAssocID="{F30E7848-649B-45A0-80EF-0438A9115618}" presName="bgRect" presStyleLbl="bgShp" presStyleIdx="0" presStyleCnt="5"/>
      <dgm:spPr/>
    </dgm:pt>
    <dgm:pt modelId="{F848BEB4-3FF9-4419-848F-86FD90C37AF8}" type="pres">
      <dgm:prSet presAssocID="{F30E7848-649B-45A0-80EF-0438A911561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Barn"/>
        </a:ext>
      </dgm:extLst>
    </dgm:pt>
    <dgm:pt modelId="{787EFD6C-1AAD-4772-A193-2B6E236A91F6}" type="pres">
      <dgm:prSet presAssocID="{F30E7848-649B-45A0-80EF-0438A9115618}" presName="spaceRect" presStyleCnt="0"/>
      <dgm:spPr/>
    </dgm:pt>
    <dgm:pt modelId="{AE6740C6-4462-4905-8789-B51A57135F0D}" type="pres">
      <dgm:prSet presAssocID="{F30E7848-649B-45A0-80EF-0438A9115618}" presName="parTx" presStyleLbl="revTx" presStyleIdx="0" presStyleCnt="5">
        <dgm:presLayoutVars>
          <dgm:chMax val="0"/>
          <dgm:chPref val="0"/>
        </dgm:presLayoutVars>
      </dgm:prSet>
      <dgm:spPr/>
      <dgm:t>
        <a:bodyPr/>
        <a:lstStyle/>
        <a:p>
          <a:endParaRPr lang="en-US"/>
        </a:p>
      </dgm:t>
    </dgm:pt>
    <dgm:pt modelId="{2D73B35E-7C6E-4B08-A6A6-8BD23DFC123C}" type="pres">
      <dgm:prSet presAssocID="{D9257AB7-3239-462C-A298-8508A97A9AE2}" presName="sibTrans" presStyleCnt="0"/>
      <dgm:spPr/>
    </dgm:pt>
    <dgm:pt modelId="{AF9ADAEA-6F1D-44DA-9F0A-B888AA3A8D2D}" type="pres">
      <dgm:prSet presAssocID="{2A9C99ED-6835-4D78-B451-1F17DAC52BEB}" presName="compNode" presStyleCnt="0"/>
      <dgm:spPr/>
    </dgm:pt>
    <dgm:pt modelId="{9AE0528B-3936-45D4-BF80-BB58A4A59F53}" type="pres">
      <dgm:prSet presAssocID="{2A9C99ED-6835-4D78-B451-1F17DAC52BEB}" presName="bgRect" presStyleLbl="bgShp" presStyleIdx="1" presStyleCnt="5"/>
      <dgm:spPr/>
    </dgm:pt>
    <dgm:pt modelId="{77ACDF91-A198-4C94-822D-7F9357557436}" type="pres">
      <dgm:prSet presAssocID="{2A9C99ED-6835-4D78-B451-1F17DAC52BE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Factory"/>
        </a:ext>
      </dgm:extLst>
    </dgm:pt>
    <dgm:pt modelId="{771591FA-FD17-493B-BAA4-F8094294D96D}" type="pres">
      <dgm:prSet presAssocID="{2A9C99ED-6835-4D78-B451-1F17DAC52BEB}" presName="spaceRect" presStyleCnt="0"/>
      <dgm:spPr/>
    </dgm:pt>
    <dgm:pt modelId="{FD01FD73-BFB9-483A-B96E-4552BBE90C47}" type="pres">
      <dgm:prSet presAssocID="{2A9C99ED-6835-4D78-B451-1F17DAC52BEB}" presName="parTx" presStyleLbl="revTx" presStyleIdx="1" presStyleCnt="5">
        <dgm:presLayoutVars>
          <dgm:chMax val="0"/>
          <dgm:chPref val="0"/>
        </dgm:presLayoutVars>
      </dgm:prSet>
      <dgm:spPr/>
      <dgm:t>
        <a:bodyPr/>
        <a:lstStyle/>
        <a:p>
          <a:endParaRPr lang="en-US"/>
        </a:p>
      </dgm:t>
    </dgm:pt>
    <dgm:pt modelId="{AA250530-42E9-43B9-989F-46883EE6FFD6}" type="pres">
      <dgm:prSet presAssocID="{3BC94481-C113-4780-9F57-492B68BB1251}" presName="sibTrans" presStyleCnt="0"/>
      <dgm:spPr/>
    </dgm:pt>
    <dgm:pt modelId="{5BB3B78B-80A8-46E3-AD9C-503DF05D2786}" type="pres">
      <dgm:prSet presAssocID="{EFBCB9AA-12F5-4102-9958-27399A15F4D2}" presName="compNode" presStyleCnt="0"/>
      <dgm:spPr/>
    </dgm:pt>
    <dgm:pt modelId="{29E4A71C-A8D3-46C4-B3EE-FCF12A96E588}" type="pres">
      <dgm:prSet presAssocID="{EFBCB9AA-12F5-4102-9958-27399A15F4D2}" presName="bgRect" presStyleLbl="bgShp" presStyleIdx="2" presStyleCnt="5" custLinFactNeighborY="1750"/>
      <dgm:spPr/>
    </dgm:pt>
    <dgm:pt modelId="{83724BC1-4323-42FF-9832-FFA547FF5121}" type="pres">
      <dgm:prSet presAssocID="{EFBCB9AA-12F5-4102-9958-27399A15F4D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Forest scene"/>
        </a:ext>
      </dgm:extLst>
    </dgm:pt>
    <dgm:pt modelId="{9E51F317-E8D2-4825-8794-2741369EFB0C}" type="pres">
      <dgm:prSet presAssocID="{EFBCB9AA-12F5-4102-9958-27399A15F4D2}" presName="spaceRect" presStyleCnt="0"/>
      <dgm:spPr/>
    </dgm:pt>
    <dgm:pt modelId="{F36343E2-04F6-427A-A317-3DC0E6896571}" type="pres">
      <dgm:prSet presAssocID="{EFBCB9AA-12F5-4102-9958-27399A15F4D2}" presName="parTx" presStyleLbl="revTx" presStyleIdx="2" presStyleCnt="5">
        <dgm:presLayoutVars>
          <dgm:chMax val="0"/>
          <dgm:chPref val="0"/>
        </dgm:presLayoutVars>
      </dgm:prSet>
      <dgm:spPr/>
      <dgm:t>
        <a:bodyPr/>
        <a:lstStyle/>
        <a:p>
          <a:endParaRPr lang="en-US"/>
        </a:p>
      </dgm:t>
    </dgm:pt>
    <dgm:pt modelId="{7DE51115-EA5E-4778-ACEA-9AD8DF15BB70}" type="pres">
      <dgm:prSet presAssocID="{49DAB3F6-3A16-4647-9AD9-F8289E38E1A6}" presName="sibTrans" presStyleCnt="0"/>
      <dgm:spPr/>
    </dgm:pt>
    <dgm:pt modelId="{48E2E80D-CCAE-4D74-9007-8D209FE0778B}" type="pres">
      <dgm:prSet presAssocID="{B7D1FE48-FB24-4716-A2B6-0B45FF9C8C10}" presName="compNode" presStyleCnt="0"/>
      <dgm:spPr/>
    </dgm:pt>
    <dgm:pt modelId="{4A57975D-F838-4D32-A72E-1B5D7874D355}" type="pres">
      <dgm:prSet presAssocID="{B7D1FE48-FB24-4716-A2B6-0B45FF9C8C10}" presName="bgRect" presStyleLbl="bgShp" presStyleIdx="3" presStyleCnt="5"/>
      <dgm:spPr/>
    </dgm:pt>
    <dgm:pt modelId="{52C98940-2C6B-47A4-9B61-6C9BA40D5770}" type="pres">
      <dgm:prSet presAssocID="{B7D1FE48-FB24-4716-A2B6-0B45FF9C8C1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Bridge scene"/>
        </a:ext>
      </dgm:extLst>
    </dgm:pt>
    <dgm:pt modelId="{70C1B2FC-8D78-4EA6-8008-CFD26E9AA124}" type="pres">
      <dgm:prSet presAssocID="{B7D1FE48-FB24-4716-A2B6-0B45FF9C8C10}" presName="spaceRect" presStyleCnt="0"/>
      <dgm:spPr/>
    </dgm:pt>
    <dgm:pt modelId="{32FDF80B-B027-470A-903D-D83FAF728CBC}" type="pres">
      <dgm:prSet presAssocID="{B7D1FE48-FB24-4716-A2B6-0B45FF9C8C10}" presName="parTx" presStyleLbl="revTx" presStyleIdx="3" presStyleCnt="5">
        <dgm:presLayoutVars>
          <dgm:chMax val="0"/>
          <dgm:chPref val="0"/>
        </dgm:presLayoutVars>
      </dgm:prSet>
      <dgm:spPr/>
      <dgm:t>
        <a:bodyPr/>
        <a:lstStyle/>
        <a:p>
          <a:endParaRPr lang="en-US"/>
        </a:p>
      </dgm:t>
    </dgm:pt>
    <dgm:pt modelId="{E4C245FE-4F2D-4E3D-A921-42526431EB38}" type="pres">
      <dgm:prSet presAssocID="{DA2B6D11-E4FC-4D9D-9F1A-81B95CD29D9C}" presName="sibTrans" presStyleCnt="0"/>
      <dgm:spPr/>
    </dgm:pt>
    <dgm:pt modelId="{AE1C96CF-2F19-413E-9EF5-E073C9FF9143}" type="pres">
      <dgm:prSet presAssocID="{E0D303FF-38EA-4EEA-9971-7AF45D097FC8}" presName="compNode" presStyleCnt="0"/>
      <dgm:spPr/>
    </dgm:pt>
    <dgm:pt modelId="{70AF625A-13CF-41CD-8E31-F7542A8E6875}" type="pres">
      <dgm:prSet presAssocID="{E0D303FF-38EA-4EEA-9971-7AF45D097FC8}" presName="bgRect" presStyleLbl="bgShp" presStyleIdx="4" presStyleCnt="5"/>
      <dgm:spPr/>
    </dgm:pt>
    <dgm:pt modelId="{C0580659-F778-47A2-8733-F28553059B3F}" type="pres">
      <dgm:prSet presAssocID="{E0D303FF-38EA-4EEA-9971-7AF45D097FC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Safe"/>
        </a:ext>
      </dgm:extLst>
    </dgm:pt>
    <dgm:pt modelId="{D8C938B5-BD21-4099-8017-BB2768C2B114}" type="pres">
      <dgm:prSet presAssocID="{E0D303FF-38EA-4EEA-9971-7AF45D097FC8}" presName="spaceRect" presStyleCnt="0"/>
      <dgm:spPr/>
    </dgm:pt>
    <dgm:pt modelId="{01E9B86F-2D83-42A0-A422-15D39A259FBF}" type="pres">
      <dgm:prSet presAssocID="{E0D303FF-38EA-4EEA-9971-7AF45D097FC8}" presName="parTx" presStyleLbl="revTx" presStyleIdx="4" presStyleCnt="5">
        <dgm:presLayoutVars>
          <dgm:chMax val="0"/>
          <dgm:chPref val="0"/>
        </dgm:presLayoutVars>
      </dgm:prSet>
      <dgm:spPr/>
      <dgm:t>
        <a:bodyPr/>
        <a:lstStyle/>
        <a:p>
          <a:endParaRPr lang="en-US"/>
        </a:p>
      </dgm:t>
    </dgm:pt>
  </dgm:ptLst>
  <dgm:cxnLst>
    <dgm:cxn modelId="{F2A0346E-B908-4191-BD2D-E576BB11B25B}" type="presOf" srcId="{F30E7848-649B-45A0-80EF-0438A9115618}" destId="{AE6740C6-4462-4905-8789-B51A57135F0D}" srcOrd="0" destOrd="0" presId="urn:microsoft.com/office/officeart/2018/2/layout/IconVerticalSolidList"/>
    <dgm:cxn modelId="{F9A5985D-E795-402E-AAFE-01636A037FEF}" srcId="{30CDB608-3B20-4521-A673-F0396B46C3F2}" destId="{F30E7848-649B-45A0-80EF-0438A9115618}" srcOrd="0" destOrd="0" parTransId="{A1E4D5AE-7AB4-4815-8119-5DE1D8C0FB25}" sibTransId="{D9257AB7-3239-462C-A298-8508A97A9AE2}"/>
    <dgm:cxn modelId="{49CC97A2-5321-4116-809C-74F676059B63}" type="presOf" srcId="{B7D1FE48-FB24-4716-A2B6-0B45FF9C8C10}" destId="{32FDF80B-B027-470A-903D-D83FAF728CBC}" srcOrd="0" destOrd="0" presId="urn:microsoft.com/office/officeart/2018/2/layout/IconVerticalSolidList"/>
    <dgm:cxn modelId="{448EAF77-9409-464A-9B2C-06D884FE5051}" type="presOf" srcId="{EFBCB9AA-12F5-4102-9958-27399A15F4D2}" destId="{F36343E2-04F6-427A-A317-3DC0E6896571}" srcOrd="0" destOrd="0" presId="urn:microsoft.com/office/officeart/2018/2/layout/IconVerticalSolidList"/>
    <dgm:cxn modelId="{8A5C5EA6-5371-4296-8F1A-0B05A2AEF6D0}" type="presOf" srcId="{2A9C99ED-6835-4D78-B451-1F17DAC52BEB}" destId="{FD01FD73-BFB9-483A-B96E-4552BBE90C47}" srcOrd="0" destOrd="0" presId="urn:microsoft.com/office/officeart/2018/2/layout/IconVerticalSolidList"/>
    <dgm:cxn modelId="{BBBD59F8-87F2-4909-B451-1314D68CB774}" srcId="{30CDB608-3B20-4521-A673-F0396B46C3F2}" destId="{2A9C99ED-6835-4D78-B451-1F17DAC52BEB}" srcOrd="1" destOrd="0" parTransId="{C855A0D1-1BF0-4A90-A074-4A3739B313BC}" sibTransId="{3BC94481-C113-4780-9F57-492B68BB1251}"/>
    <dgm:cxn modelId="{CA1695D5-379B-4DA5-9E84-3E339E313430}" srcId="{30CDB608-3B20-4521-A673-F0396B46C3F2}" destId="{EFBCB9AA-12F5-4102-9958-27399A15F4D2}" srcOrd="2" destOrd="0" parTransId="{FDBEDFF0-25D5-404F-AF8A-60187E4343CF}" sibTransId="{49DAB3F6-3A16-4647-9AD9-F8289E38E1A6}"/>
    <dgm:cxn modelId="{046E37F3-E1A4-484E-B676-0BA9EF3FAFEC}" srcId="{30CDB608-3B20-4521-A673-F0396B46C3F2}" destId="{E0D303FF-38EA-4EEA-9971-7AF45D097FC8}" srcOrd="4" destOrd="0" parTransId="{319F6F86-0368-4865-8472-9A08A9ED04D5}" sibTransId="{D37C875E-D438-49CB-8D42-CD5DE736B631}"/>
    <dgm:cxn modelId="{43610A43-159C-4A30-8922-C970CF18D32B}" type="presOf" srcId="{E0D303FF-38EA-4EEA-9971-7AF45D097FC8}" destId="{01E9B86F-2D83-42A0-A422-15D39A259FBF}" srcOrd="0" destOrd="0" presId="urn:microsoft.com/office/officeart/2018/2/layout/IconVerticalSolidList"/>
    <dgm:cxn modelId="{5E668707-D4B0-4185-BD50-6CE3055AA2A6}" type="presOf" srcId="{30CDB608-3B20-4521-A673-F0396B46C3F2}" destId="{BDA39384-A6FF-494C-BCB0-9C6E13EBE499}" srcOrd="0" destOrd="0" presId="urn:microsoft.com/office/officeart/2018/2/layout/IconVerticalSolidList"/>
    <dgm:cxn modelId="{9C4419F9-EAF9-47DF-B032-300C08A33FE6}" srcId="{30CDB608-3B20-4521-A673-F0396B46C3F2}" destId="{B7D1FE48-FB24-4716-A2B6-0B45FF9C8C10}" srcOrd="3" destOrd="0" parTransId="{3C91A7E5-109E-42DB-A106-8D0AB3594C9D}" sibTransId="{DA2B6D11-E4FC-4D9D-9F1A-81B95CD29D9C}"/>
    <dgm:cxn modelId="{85326CE8-DC03-4B1A-A25F-B0E05371794B}" type="presParOf" srcId="{BDA39384-A6FF-494C-BCB0-9C6E13EBE499}" destId="{F48AF23D-3B93-42E1-977F-08145138AF80}" srcOrd="0" destOrd="0" presId="urn:microsoft.com/office/officeart/2018/2/layout/IconVerticalSolidList"/>
    <dgm:cxn modelId="{C05DA2B1-E2A5-4934-ABDB-A76B777DAA53}" type="presParOf" srcId="{F48AF23D-3B93-42E1-977F-08145138AF80}" destId="{D9AA3989-D265-40A8-A461-6B1F258B3A3C}" srcOrd="0" destOrd="0" presId="urn:microsoft.com/office/officeart/2018/2/layout/IconVerticalSolidList"/>
    <dgm:cxn modelId="{F5DC1A58-7907-4417-B487-5FC3A071653F}" type="presParOf" srcId="{F48AF23D-3B93-42E1-977F-08145138AF80}" destId="{F848BEB4-3FF9-4419-848F-86FD90C37AF8}" srcOrd="1" destOrd="0" presId="urn:microsoft.com/office/officeart/2018/2/layout/IconVerticalSolidList"/>
    <dgm:cxn modelId="{4959AE51-4EF0-4B63-A913-559D2090F4B1}" type="presParOf" srcId="{F48AF23D-3B93-42E1-977F-08145138AF80}" destId="{787EFD6C-1AAD-4772-A193-2B6E236A91F6}" srcOrd="2" destOrd="0" presId="urn:microsoft.com/office/officeart/2018/2/layout/IconVerticalSolidList"/>
    <dgm:cxn modelId="{E411715D-41E3-4E6A-AFFB-524C92AE0160}" type="presParOf" srcId="{F48AF23D-3B93-42E1-977F-08145138AF80}" destId="{AE6740C6-4462-4905-8789-B51A57135F0D}" srcOrd="3" destOrd="0" presId="urn:microsoft.com/office/officeart/2018/2/layout/IconVerticalSolidList"/>
    <dgm:cxn modelId="{5EDFFE8B-9D15-4239-B149-72DD3E9B2740}" type="presParOf" srcId="{BDA39384-A6FF-494C-BCB0-9C6E13EBE499}" destId="{2D73B35E-7C6E-4B08-A6A6-8BD23DFC123C}" srcOrd="1" destOrd="0" presId="urn:microsoft.com/office/officeart/2018/2/layout/IconVerticalSolidList"/>
    <dgm:cxn modelId="{FFDF8FAA-F689-4211-BC9F-FFC3D19ACC1F}" type="presParOf" srcId="{BDA39384-A6FF-494C-BCB0-9C6E13EBE499}" destId="{AF9ADAEA-6F1D-44DA-9F0A-B888AA3A8D2D}" srcOrd="2" destOrd="0" presId="urn:microsoft.com/office/officeart/2018/2/layout/IconVerticalSolidList"/>
    <dgm:cxn modelId="{73EF5FD1-E5A1-44F7-852E-003D6EE73BE3}" type="presParOf" srcId="{AF9ADAEA-6F1D-44DA-9F0A-B888AA3A8D2D}" destId="{9AE0528B-3936-45D4-BF80-BB58A4A59F53}" srcOrd="0" destOrd="0" presId="urn:microsoft.com/office/officeart/2018/2/layout/IconVerticalSolidList"/>
    <dgm:cxn modelId="{49DA852F-8703-41EC-8D70-31FF99B868FD}" type="presParOf" srcId="{AF9ADAEA-6F1D-44DA-9F0A-B888AA3A8D2D}" destId="{77ACDF91-A198-4C94-822D-7F9357557436}" srcOrd="1" destOrd="0" presId="urn:microsoft.com/office/officeart/2018/2/layout/IconVerticalSolidList"/>
    <dgm:cxn modelId="{EAF118A0-45D8-4FEE-8E41-ED85434E7209}" type="presParOf" srcId="{AF9ADAEA-6F1D-44DA-9F0A-B888AA3A8D2D}" destId="{771591FA-FD17-493B-BAA4-F8094294D96D}" srcOrd="2" destOrd="0" presId="urn:microsoft.com/office/officeart/2018/2/layout/IconVerticalSolidList"/>
    <dgm:cxn modelId="{EF787A90-2972-4EE6-9671-2EFF83E2125F}" type="presParOf" srcId="{AF9ADAEA-6F1D-44DA-9F0A-B888AA3A8D2D}" destId="{FD01FD73-BFB9-483A-B96E-4552BBE90C47}" srcOrd="3" destOrd="0" presId="urn:microsoft.com/office/officeart/2018/2/layout/IconVerticalSolidList"/>
    <dgm:cxn modelId="{C665AEDC-5C04-408C-9B19-D5B6EAC33555}" type="presParOf" srcId="{BDA39384-A6FF-494C-BCB0-9C6E13EBE499}" destId="{AA250530-42E9-43B9-989F-46883EE6FFD6}" srcOrd="3" destOrd="0" presId="urn:microsoft.com/office/officeart/2018/2/layout/IconVerticalSolidList"/>
    <dgm:cxn modelId="{436CCC1D-BCED-4412-BB7C-EEEF3B408B20}" type="presParOf" srcId="{BDA39384-A6FF-494C-BCB0-9C6E13EBE499}" destId="{5BB3B78B-80A8-46E3-AD9C-503DF05D2786}" srcOrd="4" destOrd="0" presId="urn:microsoft.com/office/officeart/2018/2/layout/IconVerticalSolidList"/>
    <dgm:cxn modelId="{7B438202-63EC-4278-8C4C-2F4771D037B7}" type="presParOf" srcId="{5BB3B78B-80A8-46E3-AD9C-503DF05D2786}" destId="{29E4A71C-A8D3-46C4-B3EE-FCF12A96E588}" srcOrd="0" destOrd="0" presId="urn:microsoft.com/office/officeart/2018/2/layout/IconVerticalSolidList"/>
    <dgm:cxn modelId="{3CEA43FB-315D-4B50-9CFE-C0161F30FC23}" type="presParOf" srcId="{5BB3B78B-80A8-46E3-AD9C-503DF05D2786}" destId="{83724BC1-4323-42FF-9832-FFA547FF5121}" srcOrd="1" destOrd="0" presId="urn:microsoft.com/office/officeart/2018/2/layout/IconVerticalSolidList"/>
    <dgm:cxn modelId="{84CB83EA-72B0-4029-B68F-9FD2B7DFF3D3}" type="presParOf" srcId="{5BB3B78B-80A8-46E3-AD9C-503DF05D2786}" destId="{9E51F317-E8D2-4825-8794-2741369EFB0C}" srcOrd="2" destOrd="0" presId="urn:microsoft.com/office/officeart/2018/2/layout/IconVerticalSolidList"/>
    <dgm:cxn modelId="{2BC06F79-2D76-4B5D-BE7B-D26FD0272A2D}" type="presParOf" srcId="{5BB3B78B-80A8-46E3-AD9C-503DF05D2786}" destId="{F36343E2-04F6-427A-A317-3DC0E6896571}" srcOrd="3" destOrd="0" presId="urn:microsoft.com/office/officeart/2018/2/layout/IconVerticalSolidList"/>
    <dgm:cxn modelId="{3C411BD7-B3D5-4E2C-80E4-84593A46BB3F}" type="presParOf" srcId="{BDA39384-A6FF-494C-BCB0-9C6E13EBE499}" destId="{7DE51115-EA5E-4778-ACEA-9AD8DF15BB70}" srcOrd="5" destOrd="0" presId="urn:microsoft.com/office/officeart/2018/2/layout/IconVerticalSolidList"/>
    <dgm:cxn modelId="{D14CF67F-B213-40E8-8D0E-5803D1900DD4}" type="presParOf" srcId="{BDA39384-A6FF-494C-BCB0-9C6E13EBE499}" destId="{48E2E80D-CCAE-4D74-9007-8D209FE0778B}" srcOrd="6" destOrd="0" presId="urn:microsoft.com/office/officeart/2018/2/layout/IconVerticalSolidList"/>
    <dgm:cxn modelId="{6541F31B-178D-4892-8BED-2A957B6E55D4}" type="presParOf" srcId="{48E2E80D-CCAE-4D74-9007-8D209FE0778B}" destId="{4A57975D-F838-4D32-A72E-1B5D7874D355}" srcOrd="0" destOrd="0" presId="urn:microsoft.com/office/officeart/2018/2/layout/IconVerticalSolidList"/>
    <dgm:cxn modelId="{795DDFAD-4663-43A5-B1EE-15F2B89D000B}" type="presParOf" srcId="{48E2E80D-CCAE-4D74-9007-8D209FE0778B}" destId="{52C98940-2C6B-47A4-9B61-6C9BA40D5770}" srcOrd="1" destOrd="0" presId="urn:microsoft.com/office/officeart/2018/2/layout/IconVerticalSolidList"/>
    <dgm:cxn modelId="{11D3FB81-5D8D-4724-BAA7-EAFBE6CFCDC7}" type="presParOf" srcId="{48E2E80D-CCAE-4D74-9007-8D209FE0778B}" destId="{70C1B2FC-8D78-4EA6-8008-CFD26E9AA124}" srcOrd="2" destOrd="0" presId="urn:microsoft.com/office/officeart/2018/2/layout/IconVerticalSolidList"/>
    <dgm:cxn modelId="{8417A948-0AD6-4AEF-A678-36AEB8D987C8}" type="presParOf" srcId="{48E2E80D-CCAE-4D74-9007-8D209FE0778B}" destId="{32FDF80B-B027-470A-903D-D83FAF728CBC}" srcOrd="3" destOrd="0" presId="urn:microsoft.com/office/officeart/2018/2/layout/IconVerticalSolidList"/>
    <dgm:cxn modelId="{AABEA99A-64DB-4405-919C-F879AAB37D54}" type="presParOf" srcId="{BDA39384-A6FF-494C-BCB0-9C6E13EBE499}" destId="{E4C245FE-4F2D-4E3D-A921-42526431EB38}" srcOrd="7" destOrd="0" presId="urn:microsoft.com/office/officeart/2018/2/layout/IconVerticalSolidList"/>
    <dgm:cxn modelId="{52266F13-2096-4F50-8546-8FA738FFE931}" type="presParOf" srcId="{BDA39384-A6FF-494C-BCB0-9C6E13EBE499}" destId="{AE1C96CF-2F19-413E-9EF5-E073C9FF9143}" srcOrd="8" destOrd="0" presId="urn:microsoft.com/office/officeart/2018/2/layout/IconVerticalSolidList"/>
    <dgm:cxn modelId="{FF31E596-2D6D-4E1A-BE74-39D706ED175E}" type="presParOf" srcId="{AE1C96CF-2F19-413E-9EF5-E073C9FF9143}" destId="{70AF625A-13CF-41CD-8E31-F7542A8E6875}" srcOrd="0" destOrd="0" presId="urn:microsoft.com/office/officeart/2018/2/layout/IconVerticalSolidList"/>
    <dgm:cxn modelId="{02322190-7675-4960-8651-3512C64FF8B9}" type="presParOf" srcId="{AE1C96CF-2F19-413E-9EF5-E073C9FF9143}" destId="{C0580659-F778-47A2-8733-F28553059B3F}" srcOrd="1" destOrd="0" presId="urn:microsoft.com/office/officeart/2018/2/layout/IconVerticalSolidList"/>
    <dgm:cxn modelId="{29382711-F63D-4360-99D4-32CE12A9BA49}" type="presParOf" srcId="{AE1C96CF-2F19-413E-9EF5-E073C9FF9143}" destId="{D8C938B5-BD21-4099-8017-BB2768C2B114}" srcOrd="2" destOrd="0" presId="urn:microsoft.com/office/officeart/2018/2/layout/IconVerticalSolidList"/>
    <dgm:cxn modelId="{7C989556-B94B-4CE6-80F0-A9FC6EC46501}" type="presParOf" srcId="{AE1C96CF-2F19-413E-9EF5-E073C9FF9143}" destId="{01E9B86F-2D83-42A0-A422-15D39A259FB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CD8DCC-8106-477A-AA46-382C9EBE7B1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564E69-787C-4046-AB9A-421AAEB22512}">
      <dgm:prSet custT="1"/>
      <dgm:spPr/>
      <dgm:t>
        <a:bodyPr/>
        <a:lstStyle/>
        <a:p>
          <a:pPr>
            <a:lnSpc>
              <a:spcPct val="100000"/>
            </a:lnSpc>
          </a:pPr>
          <a:r>
            <a:rPr lang="en-US" sz="2000" dirty="0">
              <a:latin typeface="Tw Cen MT" panose="020B0602020104020603" pitchFamily="34" charset="0"/>
            </a:rPr>
            <a:t>Partner with state and local universities to foster innovation in modular housing construction and advancements in Green Technology. </a:t>
          </a:r>
        </a:p>
      </dgm:t>
    </dgm:pt>
    <dgm:pt modelId="{A6947078-BDB2-4BEF-9EC1-F12B30F6DA8F}" type="parTrans" cxnId="{D6CC8E30-DA19-4D72-8335-22AD143BCF7D}">
      <dgm:prSet/>
      <dgm:spPr/>
      <dgm:t>
        <a:bodyPr/>
        <a:lstStyle/>
        <a:p>
          <a:endParaRPr lang="en-US"/>
        </a:p>
      </dgm:t>
    </dgm:pt>
    <dgm:pt modelId="{C9B2C4FE-61CD-4BBB-A998-8359571D35FB}" type="sibTrans" cxnId="{D6CC8E30-DA19-4D72-8335-22AD143BCF7D}">
      <dgm:prSet/>
      <dgm:spPr/>
      <dgm:t>
        <a:bodyPr/>
        <a:lstStyle/>
        <a:p>
          <a:endParaRPr lang="en-US"/>
        </a:p>
      </dgm:t>
    </dgm:pt>
    <dgm:pt modelId="{3AF9667A-D8F7-4FB6-9900-EC62D04D6D85}">
      <dgm:prSet custT="1"/>
      <dgm:spPr/>
      <dgm:t>
        <a:bodyPr/>
        <a:lstStyle/>
        <a:p>
          <a:pPr>
            <a:lnSpc>
              <a:spcPct val="100000"/>
            </a:lnSpc>
          </a:pPr>
          <a:r>
            <a:rPr lang="en-US" sz="2000" b="0" i="0" dirty="0">
              <a:latin typeface="Tw Cen MT" panose="020B0602020104020603" pitchFamily="34" charset="0"/>
            </a:rPr>
            <a:t>Develop, field test, demonstrate, and disseminate effective green home technologies for a transformational change in residential energy consumption and environmental impact.</a:t>
          </a:r>
          <a:endParaRPr lang="en-US" sz="2000" dirty="0">
            <a:latin typeface="Tw Cen MT" panose="020B0602020104020603" pitchFamily="34" charset="0"/>
          </a:endParaRPr>
        </a:p>
      </dgm:t>
    </dgm:pt>
    <dgm:pt modelId="{2CC74AEF-4E7A-444A-A773-6264160A36D1}" type="parTrans" cxnId="{76E20A15-D5BA-4454-AC34-BFC93F27468B}">
      <dgm:prSet/>
      <dgm:spPr/>
      <dgm:t>
        <a:bodyPr/>
        <a:lstStyle/>
        <a:p>
          <a:endParaRPr lang="en-US"/>
        </a:p>
      </dgm:t>
    </dgm:pt>
    <dgm:pt modelId="{FF8E9872-08C7-43D2-898A-75259ABCC6C0}" type="sibTrans" cxnId="{76E20A15-D5BA-4454-AC34-BFC93F27468B}">
      <dgm:prSet/>
      <dgm:spPr/>
      <dgm:t>
        <a:bodyPr/>
        <a:lstStyle/>
        <a:p>
          <a:endParaRPr lang="en-US"/>
        </a:p>
      </dgm:t>
    </dgm:pt>
    <dgm:pt modelId="{60A460F0-A85A-4706-AFEA-D45BA209AB56}">
      <dgm:prSet custT="1"/>
      <dgm:spPr/>
      <dgm:t>
        <a:bodyPr/>
        <a:lstStyle/>
        <a:p>
          <a:pPr>
            <a:lnSpc>
              <a:spcPct val="100000"/>
            </a:lnSpc>
          </a:pPr>
          <a:r>
            <a:rPr lang="en-US" sz="2000" dirty="0">
              <a:latin typeface="Tw Cen MT" panose="020B0602020104020603" pitchFamily="34" charset="0"/>
            </a:rPr>
            <a:t>University of Florida’s College of Design, Construction &amp; Planning is our 1</a:t>
          </a:r>
          <a:r>
            <a:rPr lang="en-US" sz="2000" baseline="30000" dirty="0">
              <a:latin typeface="Tw Cen MT" panose="020B0602020104020603" pitchFamily="34" charset="0"/>
            </a:rPr>
            <a:t>st</a:t>
          </a:r>
          <a:r>
            <a:rPr lang="en-US" sz="2000" dirty="0">
              <a:latin typeface="Tw Cen MT" panose="020B0602020104020603" pitchFamily="34" charset="0"/>
            </a:rPr>
            <a:t> Partner</a:t>
          </a:r>
        </a:p>
      </dgm:t>
    </dgm:pt>
    <dgm:pt modelId="{39131655-3F2D-4EEF-9785-E9753FEF7E09}" type="parTrans" cxnId="{8FE863BF-B1C3-4530-B6A8-9377385B7E43}">
      <dgm:prSet/>
      <dgm:spPr/>
      <dgm:t>
        <a:bodyPr/>
        <a:lstStyle/>
        <a:p>
          <a:endParaRPr lang="en-US"/>
        </a:p>
      </dgm:t>
    </dgm:pt>
    <dgm:pt modelId="{70D05888-3956-4D2A-9335-5612B0BB9948}" type="sibTrans" cxnId="{8FE863BF-B1C3-4530-B6A8-9377385B7E43}">
      <dgm:prSet/>
      <dgm:spPr/>
      <dgm:t>
        <a:bodyPr/>
        <a:lstStyle/>
        <a:p>
          <a:endParaRPr lang="en-US"/>
        </a:p>
      </dgm:t>
    </dgm:pt>
    <dgm:pt modelId="{3B41FD06-831C-4760-AB6C-E5C10391DD66}" type="pres">
      <dgm:prSet presAssocID="{13CD8DCC-8106-477A-AA46-382C9EBE7B10}" presName="root" presStyleCnt="0">
        <dgm:presLayoutVars>
          <dgm:dir/>
          <dgm:resizeHandles val="exact"/>
        </dgm:presLayoutVars>
      </dgm:prSet>
      <dgm:spPr/>
      <dgm:t>
        <a:bodyPr/>
        <a:lstStyle/>
        <a:p>
          <a:endParaRPr lang="en-US"/>
        </a:p>
      </dgm:t>
    </dgm:pt>
    <dgm:pt modelId="{AA165DEA-F5F4-4ADB-A4E6-D5427652701C}" type="pres">
      <dgm:prSet presAssocID="{B2564E69-787C-4046-AB9A-421AAEB22512}" presName="compNode" presStyleCnt="0"/>
      <dgm:spPr/>
    </dgm:pt>
    <dgm:pt modelId="{9D6F1D03-05E0-4178-8B1D-4CABEE081D38}" type="pres">
      <dgm:prSet presAssocID="{B2564E69-787C-4046-AB9A-421AAEB22512}" presName="bgRect" presStyleLbl="bgShp" presStyleIdx="0" presStyleCnt="3"/>
      <dgm:spPr/>
    </dgm:pt>
    <dgm:pt modelId="{1081A84C-8873-4F66-9650-82672405653B}" type="pres">
      <dgm:prSet presAssocID="{B2564E69-787C-4046-AB9A-421AAEB225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ity"/>
        </a:ext>
      </dgm:extLst>
    </dgm:pt>
    <dgm:pt modelId="{D0DFE595-BA8E-465E-AD05-9F4565FADD6C}" type="pres">
      <dgm:prSet presAssocID="{B2564E69-787C-4046-AB9A-421AAEB22512}" presName="spaceRect" presStyleCnt="0"/>
      <dgm:spPr/>
    </dgm:pt>
    <dgm:pt modelId="{57C5FD8D-E81F-4A7C-9D50-00F1983376CC}" type="pres">
      <dgm:prSet presAssocID="{B2564E69-787C-4046-AB9A-421AAEB22512}" presName="parTx" presStyleLbl="revTx" presStyleIdx="0" presStyleCnt="3">
        <dgm:presLayoutVars>
          <dgm:chMax val="0"/>
          <dgm:chPref val="0"/>
        </dgm:presLayoutVars>
      </dgm:prSet>
      <dgm:spPr/>
      <dgm:t>
        <a:bodyPr/>
        <a:lstStyle/>
        <a:p>
          <a:endParaRPr lang="en-US"/>
        </a:p>
      </dgm:t>
    </dgm:pt>
    <dgm:pt modelId="{8E099858-8CD7-4ECC-8F53-77DB40C7320A}" type="pres">
      <dgm:prSet presAssocID="{C9B2C4FE-61CD-4BBB-A998-8359571D35FB}" presName="sibTrans" presStyleCnt="0"/>
      <dgm:spPr/>
    </dgm:pt>
    <dgm:pt modelId="{98B56C24-DBD5-411B-8534-C555DF789B37}" type="pres">
      <dgm:prSet presAssocID="{3AF9667A-D8F7-4FB6-9900-EC62D04D6D85}" presName="compNode" presStyleCnt="0"/>
      <dgm:spPr/>
    </dgm:pt>
    <dgm:pt modelId="{47D17D49-D39E-42D3-AAD9-301A9EBB6EDA}" type="pres">
      <dgm:prSet presAssocID="{3AF9667A-D8F7-4FB6-9900-EC62D04D6D85}" presName="bgRect" presStyleLbl="bgShp" presStyleIdx="1" presStyleCnt="3" custLinFactNeighborX="0" custLinFactNeighborY="-5201"/>
      <dgm:spPr/>
    </dgm:pt>
    <dgm:pt modelId="{8BB5D93D-63BD-46CF-A791-94CF75FFF287}" type="pres">
      <dgm:prSet presAssocID="{3AF9667A-D8F7-4FB6-9900-EC62D04D6D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ustainability"/>
        </a:ext>
      </dgm:extLst>
    </dgm:pt>
    <dgm:pt modelId="{6E7879EE-E3DF-4D0B-8AE1-B1908D40E167}" type="pres">
      <dgm:prSet presAssocID="{3AF9667A-D8F7-4FB6-9900-EC62D04D6D85}" presName="spaceRect" presStyleCnt="0"/>
      <dgm:spPr/>
    </dgm:pt>
    <dgm:pt modelId="{7C0D6B03-3AE7-4593-8B69-BC09FDF61D55}" type="pres">
      <dgm:prSet presAssocID="{3AF9667A-D8F7-4FB6-9900-EC62D04D6D85}" presName="parTx" presStyleLbl="revTx" presStyleIdx="1" presStyleCnt="3">
        <dgm:presLayoutVars>
          <dgm:chMax val="0"/>
          <dgm:chPref val="0"/>
        </dgm:presLayoutVars>
      </dgm:prSet>
      <dgm:spPr/>
      <dgm:t>
        <a:bodyPr/>
        <a:lstStyle/>
        <a:p>
          <a:endParaRPr lang="en-US"/>
        </a:p>
      </dgm:t>
    </dgm:pt>
    <dgm:pt modelId="{04E4F527-7563-427D-B7E5-D6360C180986}" type="pres">
      <dgm:prSet presAssocID="{FF8E9872-08C7-43D2-898A-75259ABCC6C0}" presName="sibTrans" presStyleCnt="0"/>
      <dgm:spPr/>
    </dgm:pt>
    <dgm:pt modelId="{68A8FB67-ED29-4006-B730-6F170666C334}" type="pres">
      <dgm:prSet presAssocID="{60A460F0-A85A-4706-AFEA-D45BA209AB56}" presName="compNode" presStyleCnt="0"/>
      <dgm:spPr/>
    </dgm:pt>
    <dgm:pt modelId="{AF0BAE53-D8BE-4386-BD40-1191B7CA11C5}" type="pres">
      <dgm:prSet presAssocID="{60A460F0-A85A-4706-AFEA-D45BA209AB56}" presName="bgRect" presStyleLbl="bgShp" presStyleIdx="2" presStyleCnt="3"/>
      <dgm:spPr/>
    </dgm:pt>
    <dgm:pt modelId="{2493B440-F4B1-44B8-A2F7-1BC43FAD71A6}" type="pres">
      <dgm:prSet presAssocID="{60A460F0-A85A-4706-AFEA-D45BA209AB56}" presName="iconRect" presStyleLbl="node1" presStyleIdx="2" presStyleCnt="3"/>
      <dgm:spPr>
        <a:blipFill>
          <a:blip xmlns:r="http://schemas.openxmlformats.org/officeDocument/2006/relationships" r:embed="rId5"/>
          <a:srcRect/>
          <a:stretch>
            <a:fillRect/>
          </a:stretch>
        </a:blipFill>
        <a:ln>
          <a:noFill/>
        </a:ln>
      </dgm:spPr>
    </dgm:pt>
    <dgm:pt modelId="{3694223A-2F4F-4040-8E90-217FF09C9E66}" type="pres">
      <dgm:prSet presAssocID="{60A460F0-A85A-4706-AFEA-D45BA209AB56}" presName="spaceRect" presStyleCnt="0"/>
      <dgm:spPr/>
    </dgm:pt>
    <dgm:pt modelId="{960FB973-C88A-4D76-A7C7-E36CB305CC1E}" type="pres">
      <dgm:prSet presAssocID="{60A460F0-A85A-4706-AFEA-D45BA209AB56}" presName="parTx" presStyleLbl="revTx" presStyleIdx="2" presStyleCnt="3">
        <dgm:presLayoutVars>
          <dgm:chMax val="0"/>
          <dgm:chPref val="0"/>
        </dgm:presLayoutVars>
      </dgm:prSet>
      <dgm:spPr/>
      <dgm:t>
        <a:bodyPr/>
        <a:lstStyle/>
        <a:p>
          <a:endParaRPr lang="en-US"/>
        </a:p>
      </dgm:t>
    </dgm:pt>
  </dgm:ptLst>
  <dgm:cxnLst>
    <dgm:cxn modelId="{76E20A15-D5BA-4454-AC34-BFC93F27468B}" srcId="{13CD8DCC-8106-477A-AA46-382C9EBE7B10}" destId="{3AF9667A-D8F7-4FB6-9900-EC62D04D6D85}" srcOrd="1" destOrd="0" parTransId="{2CC74AEF-4E7A-444A-A773-6264160A36D1}" sibTransId="{FF8E9872-08C7-43D2-898A-75259ABCC6C0}"/>
    <dgm:cxn modelId="{A1E940BC-207F-4F85-897C-1039DEC85967}" type="presOf" srcId="{B2564E69-787C-4046-AB9A-421AAEB22512}" destId="{57C5FD8D-E81F-4A7C-9D50-00F1983376CC}" srcOrd="0" destOrd="0" presId="urn:microsoft.com/office/officeart/2018/2/layout/IconVerticalSolidList"/>
    <dgm:cxn modelId="{57C85D3D-7FA1-452B-8FAA-FC7CF8ECC365}" type="presOf" srcId="{60A460F0-A85A-4706-AFEA-D45BA209AB56}" destId="{960FB973-C88A-4D76-A7C7-E36CB305CC1E}" srcOrd="0" destOrd="0" presId="urn:microsoft.com/office/officeart/2018/2/layout/IconVerticalSolidList"/>
    <dgm:cxn modelId="{D6CC8E30-DA19-4D72-8335-22AD143BCF7D}" srcId="{13CD8DCC-8106-477A-AA46-382C9EBE7B10}" destId="{B2564E69-787C-4046-AB9A-421AAEB22512}" srcOrd="0" destOrd="0" parTransId="{A6947078-BDB2-4BEF-9EC1-F12B30F6DA8F}" sibTransId="{C9B2C4FE-61CD-4BBB-A998-8359571D35FB}"/>
    <dgm:cxn modelId="{EBD0F138-48E1-41FC-ABF6-A2C7F8AEA2B1}" type="presOf" srcId="{13CD8DCC-8106-477A-AA46-382C9EBE7B10}" destId="{3B41FD06-831C-4760-AB6C-E5C10391DD66}" srcOrd="0" destOrd="0" presId="urn:microsoft.com/office/officeart/2018/2/layout/IconVerticalSolidList"/>
    <dgm:cxn modelId="{8FE863BF-B1C3-4530-B6A8-9377385B7E43}" srcId="{13CD8DCC-8106-477A-AA46-382C9EBE7B10}" destId="{60A460F0-A85A-4706-AFEA-D45BA209AB56}" srcOrd="2" destOrd="0" parTransId="{39131655-3F2D-4EEF-9785-E9753FEF7E09}" sibTransId="{70D05888-3956-4D2A-9335-5612B0BB9948}"/>
    <dgm:cxn modelId="{2107B577-A761-4B0C-AAE8-0FD3D399C603}" type="presOf" srcId="{3AF9667A-D8F7-4FB6-9900-EC62D04D6D85}" destId="{7C0D6B03-3AE7-4593-8B69-BC09FDF61D55}" srcOrd="0" destOrd="0" presId="urn:microsoft.com/office/officeart/2018/2/layout/IconVerticalSolidList"/>
    <dgm:cxn modelId="{2494099A-D126-4ADF-8FF6-A87B20521F96}" type="presParOf" srcId="{3B41FD06-831C-4760-AB6C-E5C10391DD66}" destId="{AA165DEA-F5F4-4ADB-A4E6-D5427652701C}" srcOrd="0" destOrd="0" presId="urn:microsoft.com/office/officeart/2018/2/layout/IconVerticalSolidList"/>
    <dgm:cxn modelId="{5ADE2F30-A2D3-4C37-A28F-F7D28ADC0A9C}" type="presParOf" srcId="{AA165DEA-F5F4-4ADB-A4E6-D5427652701C}" destId="{9D6F1D03-05E0-4178-8B1D-4CABEE081D38}" srcOrd="0" destOrd="0" presId="urn:microsoft.com/office/officeart/2018/2/layout/IconVerticalSolidList"/>
    <dgm:cxn modelId="{6B89F14D-925B-4CBE-A432-05D9C4EB7F94}" type="presParOf" srcId="{AA165DEA-F5F4-4ADB-A4E6-D5427652701C}" destId="{1081A84C-8873-4F66-9650-82672405653B}" srcOrd="1" destOrd="0" presId="urn:microsoft.com/office/officeart/2018/2/layout/IconVerticalSolidList"/>
    <dgm:cxn modelId="{4829A4AB-741C-4A3A-A9DC-7A890EAFE762}" type="presParOf" srcId="{AA165DEA-F5F4-4ADB-A4E6-D5427652701C}" destId="{D0DFE595-BA8E-465E-AD05-9F4565FADD6C}" srcOrd="2" destOrd="0" presId="urn:microsoft.com/office/officeart/2018/2/layout/IconVerticalSolidList"/>
    <dgm:cxn modelId="{FBD8C652-8E2B-4E0D-9B8B-F96F15405D2F}" type="presParOf" srcId="{AA165DEA-F5F4-4ADB-A4E6-D5427652701C}" destId="{57C5FD8D-E81F-4A7C-9D50-00F1983376CC}" srcOrd="3" destOrd="0" presId="urn:microsoft.com/office/officeart/2018/2/layout/IconVerticalSolidList"/>
    <dgm:cxn modelId="{6BE7E1D9-F299-44CF-8BDF-83BC5A53F9E7}" type="presParOf" srcId="{3B41FD06-831C-4760-AB6C-E5C10391DD66}" destId="{8E099858-8CD7-4ECC-8F53-77DB40C7320A}" srcOrd="1" destOrd="0" presId="urn:microsoft.com/office/officeart/2018/2/layout/IconVerticalSolidList"/>
    <dgm:cxn modelId="{2FA9DFB8-8BD6-4DE1-AC59-9D2B16DFA4CA}" type="presParOf" srcId="{3B41FD06-831C-4760-AB6C-E5C10391DD66}" destId="{98B56C24-DBD5-411B-8534-C555DF789B37}" srcOrd="2" destOrd="0" presId="urn:microsoft.com/office/officeart/2018/2/layout/IconVerticalSolidList"/>
    <dgm:cxn modelId="{E1798687-FC85-41D4-83C7-F31622410F16}" type="presParOf" srcId="{98B56C24-DBD5-411B-8534-C555DF789B37}" destId="{47D17D49-D39E-42D3-AAD9-301A9EBB6EDA}" srcOrd="0" destOrd="0" presId="urn:microsoft.com/office/officeart/2018/2/layout/IconVerticalSolidList"/>
    <dgm:cxn modelId="{2A49762D-31BB-46F9-84D9-0C4B16C55433}" type="presParOf" srcId="{98B56C24-DBD5-411B-8534-C555DF789B37}" destId="{8BB5D93D-63BD-46CF-A791-94CF75FFF287}" srcOrd="1" destOrd="0" presId="urn:microsoft.com/office/officeart/2018/2/layout/IconVerticalSolidList"/>
    <dgm:cxn modelId="{03A5E0DE-3436-465F-84B3-ACCC55A3396E}" type="presParOf" srcId="{98B56C24-DBD5-411B-8534-C555DF789B37}" destId="{6E7879EE-E3DF-4D0B-8AE1-B1908D40E167}" srcOrd="2" destOrd="0" presId="urn:microsoft.com/office/officeart/2018/2/layout/IconVerticalSolidList"/>
    <dgm:cxn modelId="{55B3AF90-94FA-49B1-96C5-BC05B6681C9A}" type="presParOf" srcId="{98B56C24-DBD5-411B-8534-C555DF789B37}" destId="{7C0D6B03-3AE7-4593-8B69-BC09FDF61D55}" srcOrd="3" destOrd="0" presId="urn:microsoft.com/office/officeart/2018/2/layout/IconVerticalSolidList"/>
    <dgm:cxn modelId="{A189453A-A5A0-4A17-A4B7-B1A832754A2C}" type="presParOf" srcId="{3B41FD06-831C-4760-AB6C-E5C10391DD66}" destId="{04E4F527-7563-427D-B7E5-D6360C180986}" srcOrd="3" destOrd="0" presId="urn:microsoft.com/office/officeart/2018/2/layout/IconVerticalSolidList"/>
    <dgm:cxn modelId="{96BC86CB-4EB7-4B78-B41B-0C8E11FED3A6}" type="presParOf" srcId="{3B41FD06-831C-4760-AB6C-E5C10391DD66}" destId="{68A8FB67-ED29-4006-B730-6F170666C334}" srcOrd="4" destOrd="0" presId="urn:microsoft.com/office/officeart/2018/2/layout/IconVerticalSolidList"/>
    <dgm:cxn modelId="{9DCB67C7-976D-4836-9319-32AF0BECB842}" type="presParOf" srcId="{68A8FB67-ED29-4006-B730-6F170666C334}" destId="{AF0BAE53-D8BE-4386-BD40-1191B7CA11C5}" srcOrd="0" destOrd="0" presId="urn:microsoft.com/office/officeart/2018/2/layout/IconVerticalSolidList"/>
    <dgm:cxn modelId="{A6AE1571-E953-49E9-B51A-E3F823213BE5}" type="presParOf" srcId="{68A8FB67-ED29-4006-B730-6F170666C334}" destId="{2493B440-F4B1-44B8-A2F7-1BC43FAD71A6}" srcOrd="1" destOrd="0" presId="urn:microsoft.com/office/officeart/2018/2/layout/IconVerticalSolidList"/>
    <dgm:cxn modelId="{CA5C5657-FDCE-473F-BE48-2FB9BF74BA8A}" type="presParOf" srcId="{68A8FB67-ED29-4006-B730-6F170666C334}" destId="{3694223A-2F4F-4040-8E90-217FF09C9E66}" srcOrd="2" destOrd="0" presId="urn:microsoft.com/office/officeart/2018/2/layout/IconVerticalSolidList"/>
    <dgm:cxn modelId="{6E6B6124-C314-48D7-AEDE-B8DC1DBDB39C}" type="presParOf" srcId="{68A8FB67-ED29-4006-B730-6F170666C334}" destId="{960FB973-C88A-4D76-A7C7-E36CB305CC1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37723B3-F0C7-4C59-A08A-49371C1C77C0}" type="datetimeFigureOut">
              <a:rPr lang="en-US" smtClean="0"/>
              <a:t>6/18/2025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B302C56-E328-4516-AB43-E397B410D5ED}" type="slidenum">
              <a:rPr lang="en-US" smtClean="0"/>
              <a:t>‹#›</a:t>
            </a:fld>
            <a:endParaRPr lang="en-US"/>
          </a:p>
        </p:txBody>
      </p:sp>
    </p:spTree>
    <p:extLst>
      <p:ext uri="{BB962C8B-B14F-4D97-AF65-F5344CB8AC3E}">
        <p14:creationId xmlns:p14="http://schemas.microsoft.com/office/powerpoint/2010/main" val="3807519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E95CD1-3D01-4680-BA50-F992A70516D2}" type="datetimeFigureOut">
              <a:rPr lang="en-US" smtClean="0"/>
              <a:t>6/18/2025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A609503-1EB3-4D81-BF87-935E3AE9789D}" type="slidenum">
              <a:rPr lang="en-US" smtClean="0"/>
              <a:t>‹#›</a:t>
            </a:fld>
            <a:endParaRPr lang="en-US"/>
          </a:p>
        </p:txBody>
      </p:sp>
    </p:spTree>
    <p:extLst>
      <p:ext uri="{BB962C8B-B14F-4D97-AF65-F5344CB8AC3E}">
        <p14:creationId xmlns:p14="http://schemas.microsoft.com/office/powerpoint/2010/main" val="232971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816DEF-59BB-4FB0-6130-F11BD31AAE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1579C2F-8D51-DE54-67CA-C90224D64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E8CBD8-9D38-2873-3774-948D123FAFFF}"/>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5" name="Footer Placeholder 4">
            <a:extLst>
              <a:ext uri="{FF2B5EF4-FFF2-40B4-BE49-F238E27FC236}">
                <a16:creationId xmlns:a16="http://schemas.microsoft.com/office/drawing/2014/main" xmlns="" id="{8E05909D-72F9-9D86-9777-608942D9DBC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B5B7A666-2277-6630-1C19-BF1661FEC718}"/>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691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483087-B284-D3A8-802B-46B1D49A8E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67C3D2-3F06-A8D0-CB78-5D7D1C230D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40495-DB9C-C386-0B64-D6EF4832ACD9}"/>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5" name="Footer Placeholder 4">
            <a:extLst>
              <a:ext uri="{FF2B5EF4-FFF2-40B4-BE49-F238E27FC236}">
                <a16:creationId xmlns:a16="http://schemas.microsoft.com/office/drawing/2014/main" xmlns="" id="{A7D5C08D-EA27-6520-7008-DE119F0632AC}"/>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8A30041D-A18F-7032-EAAA-33876D11E9ED}"/>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109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5E0326-DF2C-45A6-5588-DBD7FD391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6AB4EA9-F2B1-3F32-C20D-9F822A5760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4616EC-A586-A17F-4F0D-F9A55CD62F34}"/>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5" name="Footer Placeholder 4">
            <a:extLst>
              <a:ext uri="{FF2B5EF4-FFF2-40B4-BE49-F238E27FC236}">
                <a16:creationId xmlns:a16="http://schemas.microsoft.com/office/drawing/2014/main" xmlns="" id="{94BACFD1-EB79-5799-355D-E92EAFBD939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46AE4E55-4B29-6D4A-95EE-7F8E40D7C9E4}"/>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3781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a:t>Click to edit master title style</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6/18/2025</a:t>
            </a:fld>
            <a:endParaRPr lang="en-US"/>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lvl1p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a:p>
        </p:txBody>
      </p:sp>
      <p:sp>
        <p:nvSpPr>
          <p:cNvPr id="12" name="Title 1">
            <a:extLst>
              <a:ext uri="{FF2B5EF4-FFF2-40B4-BE49-F238E27FC236}">
                <a16:creationId xmlns:a16="http://schemas.microsoft.com/office/drawing/2014/main" xmlns=""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a:solidFill>
                  <a:schemeClr val="accent3">
                    <a:lumMod val="75000"/>
                  </a:schemeClr>
                </a:solidFill>
              </a:rPr>
              <a:t>“</a:t>
            </a:r>
          </a:p>
        </p:txBody>
      </p:sp>
      <p:sp>
        <p:nvSpPr>
          <p:cNvPr id="13" name="Title 1">
            <a:extLst>
              <a:ext uri="{FF2B5EF4-FFF2-40B4-BE49-F238E27FC236}">
                <a16:creationId xmlns:a16="http://schemas.microsoft.com/office/drawing/2014/main" xmlns=""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a:solidFill>
                  <a:schemeClr val="accent3">
                    <a:lumMod val="75000"/>
                  </a:schemeClr>
                </a:solidFill>
              </a:rPr>
              <a:t>”</a:t>
            </a:r>
          </a:p>
        </p:txBody>
      </p:sp>
      <p:sp>
        <p:nvSpPr>
          <p:cNvPr id="15" name="Text Placeholder 14">
            <a:extLst>
              <a:ext uri="{FF2B5EF4-FFF2-40B4-BE49-F238E27FC236}">
                <a16:creationId xmlns:a16="http://schemas.microsoft.com/office/drawing/2014/main" xmlns=""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Click to edit Master text styles</a:t>
            </a:r>
          </a:p>
        </p:txBody>
      </p:sp>
    </p:spTree>
    <p:extLst>
      <p:ext uri="{BB962C8B-B14F-4D97-AF65-F5344CB8AC3E}">
        <p14:creationId xmlns:p14="http://schemas.microsoft.com/office/powerpoint/2010/main" val="1722461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F674F8-89C1-5917-0079-C38C282D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BC5A33-9DC2-DA4E-9CC8-85AA1CFC7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6B5247-41B1-19CB-4B9D-9F4E523B4A18}"/>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5" name="Footer Placeholder 4">
            <a:extLst>
              <a:ext uri="{FF2B5EF4-FFF2-40B4-BE49-F238E27FC236}">
                <a16:creationId xmlns:a16="http://schemas.microsoft.com/office/drawing/2014/main" xmlns="" id="{15AEBA38-D9A1-03C3-CFB5-1A7C3FBC1009}"/>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7C5EB8CB-C24E-B27A-07DF-722DEC87C48C}"/>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050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962AB-A98F-ACD7-81D9-F86B159C6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0D04D94-5052-70A6-F96E-91EE00593C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EA21E67-84F6-EC8A-C0BC-D6025F58098E}"/>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5" name="Footer Placeholder 4">
            <a:extLst>
              <a:ext uri="{FF2B5EF4-FFF2-40B4-BE49-F238E27FC236}">
                <a16:creationId xmlns:a16="http://schemas.microsoft.com/office/drawing/2014/main" xmlns="" id="{1F697611-4DBA-EE28-D703-A6A4D3F69AC3}"/>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B5B32D85-779E-62C2-6292-C42F2A05F10E}"/>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597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866D21-DB01-F48F-6A91-879B6DFFC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261E2B-D5CE-803E-31FC-0AE1669E0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ED65B8E-C53E-2609-5D24-97ED37ED78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A388735-2ECD-853D-03B8-E15D41961A50}"/>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6" name="Footer Placeholder 5">
            <a:extLst>
              <a:ext uri="{FF2B5EF4-FFF2-40B4-BE49-F238E27FC236}">
                <a16:creationId xmlns:a16="http://schemas.microsoft.com/office/drawing/2014/main" xmlns="" id="{257E0445-9340-3B0D-79A2-813E95344295}"/>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7A7272F-3DDE-8E2C-4908-7B0E6765A47B}"/>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193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D4B83-FA6A-DB63-CC7E-81B844711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40886-9DB3-F5AE-D9CD-A62B8DF5B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1C9129-1803-D5FA-3EE1-084C92B511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2F4660-7F2D-9178-B8D1-9BA392FA9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617715-F418-26BC-8DB0-14C26D5AA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3D72969-C0E3-0887-0CCD-10ADC40E2B27}"/>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8" name="Footer Placeholder 7">
            <a:extLst>
              <a:ext uri="{FF2B5EF4-FFF2-40B4-BE49-F238E27FC236}">
                <a16:creationId xmlns:a16="http://schemas.microsoft.com/office/drawing/2014/main" xmlns="" id="{8C279B82-4347-DDDF-4AC5-4A67AD9B19B8}"/>
              </a:ext>
            </a:extLst>
          </p:cNvPr>
          <p:cNvSpPr>
            <a:spLocks noGrp="1"/>
          </p:cNvSpPr>
          <p:nvPr>
            <p:ph type="ftr" sz="quarter" idx="11"/>
          </p:nvPr>
        </p:nvSpPr>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9190F30E-3400-C23D-62CD-B8BBA22B287C}"/>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59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6ACEB-AA20-D3AD-2579-6A3BE6C2C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BD641DD-5C6D-DBFB-F86A-891CDB0F3B45}"/>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4" name="Footer Placeholder 3">
            <a:extLst>
              <a:ext uri="{FF2B5EF4-FFF2-40B4-BE49-F238E27FC236}">
                <a16:creationId xmlns:a16="http://schemas.microsoft.com/office/drawing/2014/main" xmlns="" id="{D821CF75-10D0-B81D-E424-7CC8FAA6503C}"/>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1EBDBFB0-1843-673D-8D86-39E53873B466}"/>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46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B24CD8-522C-5D7A-8ABD-650648252783}"/>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3" name="Footer Placeholder 2">
            <a:extLst>
              <a:ext uri="{FF2B5EF4-FFF2-40B4-BE49-F238E27FC236}">
                <a16:creationId xmlns:a16="http://schemas.microsoft.com/office/drawing/2014/main" xmlns="" id="{6F7CEFD6-D807-1C4E-EA41-8EC408D9D6C8}"/>
              </a:ext>
            </a:extLst>
          </p:cNvPr>
          <p:cNvSpPr>
            <a:spLocks noGrp="1"/>
          </p:cNvSpPr>
          <p:nvPr>
            <p:ph type="ftr" sz="quarter" idx="11"/>
          </p:nvPr>
        </p:nvSpPr>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24A2574-9EEB-83FA-41CA-B92AB8DCBC9A}"/>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762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F7F23-1DF1-ADDE-B894-43ACE910E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4C8619C-6766-47CD-AB97-782037BEC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0CB8941-F4E8-BAB6-2033-6A002A9DF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6635D0-837E-1A7D-8C56-AF4EFEA33A5E}"/>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6" name="Footer Placeholder 5">
            <a:extLst>
              <a:ext uri="{FF2B5EF4-FFF2-40B4-BE49-F238E27FC236}">
                <a16:creationId xmlns:a16="http://schemas.microsoft.com/office/drawing/2014/main" xmlns="" id="{F2DC3935-11C2-3768-5768-F8CF192C668A}"/>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75841D8F-589C-5F25-EA70-4429F71C5ED1}"/>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684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ED126-E839-9879-E137-EDB3EA640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9A63444-7CA7-4DFA-090E-1D2E0AB66A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B2A9AF9-03E9-C3E5-BCCC-9E47D5655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EB3A171-0914-5AED-5B4B-17B9CAC4FB59}"/>
              </a:ext>
            </a:extLst>
          </p:cNvPr>
          <p:cNvSpPr>
            <a:spLocks noGrp="1"/>
          </p:cNvSpPr>
          <p:nvPr>
            <p:ph type="dt" sz="half" idx="10"/>
          </p:nvPr>
        </p:nvSpPr>
        <p:spPr/>
        <p:txBody>
          <a:bodyPr/>
          <a:lstStyle/>
          <a:p>
            <a:fld id="{423265DB-838D-4009-8320-C9908ABD992B}" type="datetimeFigureOut">
              <a:rPr lang="en-US" smtClean="0">
                <a:solidFill>
                  <a:prstClr val="black"/>
                </a:solidFill>
              </a:rPr>
              <a:pPr/>
              <a:t>6/18/2025</a:t>
            </a:fld>
            <a:endParaRPr lang="en-US">
              <a:solidFill>
                <a:prstClr val="black"/>
              </a:solidFill>
            </a:endParaRPr>
          </a:p>
        </p:txBody>
      </p:sp>
      <p:sp>
        <p:nvSpPr>
          <p:cNvPr id="6" name="Footer Placeholder 5">
            <a:extLst>
              <a:ext uri="{FF2B5EF4-FFF2-40B4-BE49-F238E27FC236}">
                <a16:creationId xmlns:a16="http://schemas.microsoft.com/office/drawing/2014/main" xmlns="" id="{3909DDA8-7596-4684-3A84-E9FF248B92CA}"/>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7260639E-21D1-D751-F298-4F6E5FAF8279}"/>
              </a:ext>
            </a:extLst>
          </p:cNvPr>
          <p:cNvSpPr>
            <a:spLocks noGrp="1"/>
          </p:cNvSpPr>
          <p:nvPr>
            <p:ph type="sldNum" sz="quarter" idx="12"/>
          </p:nvPr>
        </p:nvSpPr>
        <p:spPr/>
        <p:txBody>
          <a:body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65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E52A42-E14F-A6D1-B890-3920F5CE2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C02437-4F3E-8EE3-62F0-4E6B833EA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3C508B-E183-C36A-0A89-BC19D8452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3265DB-838D-4009-8320-C9908ABD992B}" type="datetimeFigureOut">
              <a:rPr lang="en-US" smtClean="0">
                <a:solidFill>
                  <a:prstClr val="black"/>
                </a:solidFill>
              </a:rPr>
              <a:pPr/>
              <a:t>6/18/2025</a:t>
            </a:fld>
            <a:endParaRPr lang="en-US">
              <a:solidFill>
                <a:prstClr val="black"/>
              </a:solidFill>
            </a:endParaRPr>
          </a:p>
        </p:txBody>
      </p:sp>
      <p:sp>
        <p:nvSpPr>
          <p:cNvPr id="5" name="Footer Placeholder 4">
            <a:extLst>
              <a:ext uri="{FF2B5EF4-FFF2-40B4-BE49-F238E27FC236}">
                <a16:creationId xmlns:a16="http://schemas.microsoft.com/office/drawing/2014/main" xmlns="" id="{D8251B8D-18BC-8158-AAA2-7B3BC65D8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86B8F8DC-24AA-639F-9C8B-5C22071F2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02B04B-B357-4083-9869-60719202845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23610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xmlns="" id="{D55CA618-78A6-47F6-B865-E9315164FB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3" name="Group 2062">
            <a:extLst>
              <a:ext uri="{FF2B5EF4-FFF2-40B4-BE49-F238E27FC236}">
                <a16:creationId xmlns:a16="http://schemas.microsoft.com/office/drawing/2014/main" xmlns="" id="{B83D307E-DF68-43F8-97CE-0AAE950A71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271255" y="-1"/>
            <a:ext cx="7649490" cy="5728133"/>
            <a:chOff x="329184" y="1"/>
            <a:chExt cx="524256" cy="5728133"/>
          </a:xfrm>
        </p:grpSpPr>
        <p:cxnSp>
          <p:nvCxnSpPr>
            <p:cNvPr id="2058" name="Straight Connector 2057">
              <a:extLst>
                <a:ext uri="{FF2B5EF4-FFF2-40B4-BE49-F238E27FC236}">
                  <a16:creationId xmlns:a16="http://schemas.microsoft.com/office/drawing/2014/main" xmlns="" id="{5546E3D2-37BF-4528-9851-2B2F628234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64" name="Rectangle 2063">
              <a:extLst>
                <a:ext uri="{FF2B5EF4-FFF2-40B4-BE49-F238E27FC236}">
                  <a16:creationId xmlns:a16="http://schemas.microsoft.com/office/drawing/2014/main" xmlns="" id="{752A0C69-DC4E-4FC0-843C-BAA27B3A56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xmlns="" id="{8ED94938-268E-4C0A-A08A-B3980C78BA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31539" y="3740557"/>
            <a:ext cx="10071536" cy="1522700"/>
          </a:xfrm>
        </p:spPr>
        <p:txBody>
          <a:bodyPr anchor="b">
            <a:noAutofit/>
          </a:bodyPr>
          <a:lstStyle/>
          <a:p>
            <a:r>
              <a:rPr lang="en-US" sz="3200" b="1" dirty="0">
                <a:effectLst>
                  <a:outerShdw blurRad="50800" dist="50800" algn="ctr" rotWithShape="0">
                    <a:srgbClr val="000000">
                      <a:alpha val="43137"/>
                    </a:srgbClr>
                  </a:outerShdw>
                </a:effectLst>
                <a:latin typeface="Times New Roman" panose="02020603050405020304" pitchFamily="18" charset="0"/>
                <a:cs typeface="Times New Roman" panose="02020603050405020304" pitchFamily="18" charset="0"/>
              </a:rPr>
              <a:t/>
            </a:r>
            <a:br>
              <a:rPr lang="en-US" sz="3200" b="1" dirty="0">
                <a:effectLst>
                  <a:outerShdw blurRad="50800" dist="50800" algn="ctr" rotWithShape="0">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000066"/>
                </a:solidFill>
                <a:latin typeface="Tw Cen MT Condensed Extra Bold" panose="020B0803020202020204" pitchFamily="34" charset="0"/>
                <a:ea typeface="Roboto" panose="02000000000000000000" pitchFamily="2" charset="0"/>
                <a:cs typeface="Roboto" panose="02000000000000000000" pitchFamily="2" charset="0"/>
              </a:rPr>
              <a:t>“Housing Solutions Center of Jacksonville”</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w Cen MT" panose="020B0602020104020603" pitchFamily="34" charset="0"/>
                <a:cs typeface="Times New Roman" panose="02020603050405020304" pitchFamily="18" charset="0"/>
              </a:rPr>
              <a:t>   </a:t>
            </a:r>
            <a:r>
              <a:rPr lang="en-US" sz="2800" b="1" dirty="0">
                <a:latin typeface="Tw Cen MT" panose="020B0602020104020603" pitchFamily="34" charset="0"/>
                <a:cs typeface="Times New Roman" panose="02020603050405020304" pitchFamily="18" charset="0"/>
              </a:rPr>
              <a:t>Modular Housing Factory &amp; Research Center</a:t>
            </a:r>
            <a:br>
              <a:rPr lang="en-US" sz="2800" b="1" dirty="0">
                <a:latin typeface="Tw Cen MT" panose="020B0602020104020603" pitchFamily="34" charset="0"/>
                <a:cs typeface="Times New Roman" panose="02020603050405020304" pitchFamily="18" charset="0"/>
              </a:rPr>
            </a:br>
            <a:r>
              <a:rPr lang="en-US" sz="2800" b="1" dirty="0">
                <a:latin typeface="Tw Cen MT" panose="020B0602020104020603" pitchFamily="34" charset="0"/>
                <a:cs typeface="Times New Roman" panose="02020603050405020304" pitchFamily="18" charset="0"/>
              </a:rPr>
              <a:t>      Jacksonville, Florida – Historic Eastside</a:t>
            </a:r>
            <a:endParaRPr lang="en-US" sz="2800" b="1" dirty="0">
              <a:effectLst>
                <a:outerShdw blurRad="50800" dist="50800" algn="ctr" rotWithShape="0">
                  <a:srgbClr val="000000">
                    <a:alpha val="43137"/>
                  </a:srgbClr>
                </a:outerShdw>
              </a:effectLst>
              <a:latin typeface="Tw Cen MT" panose="020B0602020104020603"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607" y="4501661"/>
            <a:ext cx="2141883" cy="951559"/>
          </a:xfrm>
          <a:prstGeom prst="rect">
            <a:avLst/>
          </a:prstGeom>
        </p:spPr>
      </p:pic>
      <p:pic>
        <p:nvPicPr>
          <p:cNvPr id="2050" name="Picture 2">
            <a:extLst>
              <a:ext uri="{FF2B5EF4-FFF2-40B4-BE49-F238E27FC236}">
                <a16:creationId xmlns:a16="http://schemas.microsoft.com/office/drawing/2014/main" xmlns="" id="{E0B3B013-D3FE-CFBB-6F03-42177D89E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94" r="4794"/>
          <a:stretch/>
        </p:blipFill>
        <p:spPr bwMode="auto">
          <a:xfrm>
            <a:off x="3559960" y="611951"/>
            <a:ext cx="5065776" cy="296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143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road, street&#10;&#10;Description automatically generated">
            <a:extLst>
              <a:ext uri="{FF2B5EF4-FFF2-40B4-BE49-F238E27FC236}">
                <a16:creationId xmlns:a16="http://schemas.microsoft.com/office/drawing/2014/main" xmlns="" id="{C905C75C-899E-8769-307E-C9C081EA73E5}"/>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2193" r="-1" b="-1"/>
          <a:stretch/>
        </p:blipFill>
        <p:spPr>
          <a:xfrm>
            <a:off x="0" y="0"/>
            <a:ext cx="12262339" cy="6922056"/>
          </a:xfrm>
          <a:prstGeom prst="rect">
            <a:avLst/>
          </a:prstGeom>
        </p:spPr>
      </p:pic>
      <p:sp>
        <p:nvSpPr>
          <p:cNvPr id="4" name="TextBox 3">
            <a:extLst>
              <a:ext uri="{FF2B5EF4-FFF2-40B4-BE49-F238E27FC236}">
                <a16:creationId xmlns:a16="http://schemas.microsoft.com/office/drawing/2014/main" xmlns="" id="{5E048875-6216-DFD6-FD67-52616244153B}"/>
              </a:ext>
            </a:extLst>
          </p:cNvPr>
          <p:cNvSpPr txBox="1"/>
          <p:nvPr/>
        </p:nvSpPr>
        <p:spPr>
          <a:xfrm>
            <a:off x="445587" y="727779"/>
            <a:ext cx="4624342"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kern="1200">
                <a:solidFill>
                  <a:schemeClr val="tx1"/>
                </a:solidFill>
                <a:latin typeface="Tw Cen MT Condensed Extra Bold" panose="020B0803020202020204" pitchFamily="34" charset="0"/>
                <a:ea typeface="+mj-ea"/>
                <a:cs typeface="+mj-cs"/>
              </a:rPr>
              <a:t>Types of Modular &amp; Panelized Builds at the… </a:t>
            </a:r>
            <a:r>
              <a:rPr lang="en-US" sz="3200" b="1" i="1" kern="1200">
                <a:solidFill>
                  <a:schemeClr val="tx1"/>
                </a:solidFill>
                <a:latin typeface="Tw Cen MT Condensed Extra Bold" panose="020B0803020202020204" pitchFamily="34" charset="0"/>
                <a:ea typeface="+mj-ea"/>
                <a:cs typeface="+mj-cs"/>
              </a:rPr>
              <a:t>Housing Solutions Center of Jacksonville</a:t>
            </a:r>
            <a:endParaRPr lang="en-US" sz="3200" i="1" kern="1200">
              <a:solidFill>
                <a:schemeClr val="tx1"/>
              </a:solidFill>
              <a:latin typeface="Tw Cen MT Condensed Extra Bold" panose="020B0803020202020204" pitchFamily="34" charset="0"/>
              <a:ea typeface="+mj-ea"/>
              <a:cs typeface="+mj-cs"/>
            </a:endParaRPr>
          </a:p>
        </p:txBody>
      </p:sp>
      <p:pic>
        <p:nvPicPr>
          <p:cNvPr id="7" name="Picture 2">
            <a:extLst>
              <a:ext uri="{FF2B5EF4-FFF2-40B4-BE49-F238E27FC236}">
                <a16:creationId xmlns:a16="http://schemas.microsoft.com/office/drawing/2014/main" xmlns="" id="{C48B3674-6ECF-EDC3-2BE3-622156738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3" r="-1" b="-1"/>
          <a:stretch/>
        </p:blipFill>
        <p:spPr bwMode="auto">
          <a:xfrm>
            <a:off x="4994030" y="170822"/>
            <a:ext cx="2834241" cy="2568576"/>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461BE86-25E1-F0A2-84F1-F4D4D327B149}"/>
              </a:ext>
            </a:extLst>
          </p:cNvPr>
          <p:cNvSpPr txBox="1"/>
          <p:nvPr/>
        </p:nvSpPr>
        <p:spPr>
          <a:xfrm>
            <a:off x="0" y="2871982"/>
            <a:ext cx="5680087" cy="3181684"/>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3200" dirty="0">
                <a:latin typeface="Tw Cen MT" panose="020B0602020104020603" pitchFamily="34" charset="0"/>
              </a:rPr>
              <a:t>Structural Insulated Panels (SIPs)</a:t>
            </a:r>
          </a:p>
          <a:p>
            <a:pPr marL="285750" indent="-228600">
              <a:lnSpc>
                <a:spcPct val="90000"/>
              </a:lnSpc>
              <a:spcAft>
                <a:spcPts val="600"/>
              </a:spcAft>
              <a:buFont typeface="Arial" panose="020B0604020202020204" pitchFamily="34" charset="0"/>
              <a:buChar char="•"/>
            </a:pPr>
            <a:r>
              <a:rPr lang="en-US" sz="3200" dirty="0">
                <a:latin typeface="Tw Cen MT" panose="020B0602020104020603" pitchFamily="34" charset="0"/>
              </a:rPr>
              <a:t>Repurposed Shipping Containers</a:t>
            </a:r>
          </a:p>
          <a:p>
            <a:pPr marL="285750" indent="-228600">
              <a:lnSpc>
                <a:spcPct val="90000"/>
              </a:lnSpc>
              <a:spcAft>
                <a:spcPts val="600"/>
              </a:spcAft>
              <a:buFont typeface="Arial" panose="020B0604020202020204" pitchFamily="34" charset="0"/>
              <a:buChar char="•"/>
            </a:pPr>
            <a:r>
              <a:rPr lang="en-US" sz="3200" dirty="0">
                <a:latin typeface="Tw Cen MT" panose="020B0602020104020603" pitchFamily="34" charset="0"/>
              </a:rPr>
              <a:t>Light Gauge Steel Framing</a:t>
            </a:r>
          </a:p>
          <a:p>
            <a:pPr marL="285750" indent="-228600">
              <a:lnSpc>
                <a:spcPct val="90000"/>
              </a:lnSpc>
              <a:spcAft>
                <a:spcPts val="600"/>
              </a:spcAft>
              <a:buFont typeface="Arial" panose="020B0604020202020204" pitchFamily="34" charset="0"/>
              <a:buChar char="•"/>
            </a:pPr>
            <a:r>
              <a:rPr lang="en-US" sz="3200" dirty="0">
                <a:latin typeface="Tw Cen MT" panose="020B0602020104020603" pitchFamily="34" charset="0"/>
              </a:rPr>
              <a:t>New Innovation…</a:t>
            </a:r>
          </a:p>
        </p:txBody>
      </p:sp>
      <p:pic>
        <p:nvPicPr>
          <p:cNvPr id="6" name="Picture 5" descr="A picture containing text, sky, outdoor&#10;&#10;Description automatically generated">
            <a:extLst>
              <a:ext uri="{FF2B5EF4-FFF2-40B4-BE49-F238E27FC236}">
                <a16:creationId xmlns:a16="http://schemas.microsoft.com/office/drawing/2014/main" xmlns="" id="{89EC95E1-8EFC-CF00-A6CE-512171EC90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72" r="16328"/>
          <a:stretch/>
        </p:blipFill>
        <p:spPr>
          <a:xfrm>
            <a:off x="5680087" y="3091224"/>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descr="A picture containing sky, grass, outdoor, tree&#10;&#10;Description automatically generated">
            <a:extLst>
              <a:ext uri="{FF2B5EF4-FFF2-40B4-BE49-F238E27FC236}">
                <a16:creationId xmlns:a16="http://schemas.microsoft.com/office/drawing/2014/main" xmlns="" id="{5E618B74-619E-E128-7410-2504FE03BBA6}"/>
              </a:ext>
            </a:extLst>
          </p:cNvPr>
          <p:cNvPicPr>
            <a:picLocks noChangeAspect="1"/>
          </p:cNvPicPr>
          <p:nvPr/>
        </p:nvPicPr>
        <p:blipFill rotWithShape="1">
          <a:blip r:embed="rId5">
            <a:extLst>
              <a:ext uri="{28A0092B-C50C-407E-A947-70E740481C1C}">
                <a14:useLocalDpi xmlns:a14="http://schemas.microsoft.com/office/drawing/2010/main" val="0"/>
              </a:ext>
            </a:extLst>
          </a:blip>
          <a:srcRect l="10902" r="22020"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9" name="Picture 8" descr="A picture containing building, cage&#10;&#10;Description automatically generated">
            <a:extLst>
              <a:ext uri="{FF2B5EF4-FFF2-40B4-BE49-F238E27FC236}">
                <a16:creationId xmlns:a16="http://schemas.microsoft.com/office/drawing/2014/main" xmlns="" id="{8A60B625-12A8-51B2-57CE-95B7A5F6DF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99" r="2027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6163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890CD1B-C7D6-4D15-8E27-0E57E69AA468}"/>
              </a:ext>
            </a:extLst>
          </p:cNvPr>
          <p:cNvSpPr/>
          <p:nvPr/>
        </p:nvSpPr>
        <p:spPr>
          <a:xfrm>
            <a:off x="0" y="6329083"/>
            <a:ext cx="12192000" cy="2420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75F89C-D774-4D04-A6A1-6702B24FB07C}"/>
              </a:ext>
            </a:extLst>
          </p:cNvPr>
          <p:cNvSpPr/>
          <p:nvPr/>
        </p:nvSpPr>
        <p:spPr>
          <a:xfrm>
            <a:off x="-8962" y="6580094"/>
            <a:ext cx="12192000" cy="31376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A1A0B3-8F81-432C-9C98-F02A793CB4B1}"/>
              </a:ext>
            </a:extLst>
          </p:cNvPr>
          <p:cNvSpPr txBox="1"/>
          <p:nvPr/>
        </p:nvSpPr>
        <p:spPr>
          <a:xfrm>
            <a:off x="189470" y="4664397"/>
            <a:ext cx="11862487" cy="830997"/>
          </a:xfrm>
          <a:prstGeom prst="rect">
            <a:avLst/>
          </a:prstGeom>
          <a:noFill/>
        </p:spPr>
        <p:txBody>
          <a:bodyPr wrap="square" rtlCol="0">
            <a:spAutoFit/>
          </a:bodyPr>
          <a:lstStyle/>
          <a:p>
            <a:pPr algn="ctr"/>
            <a:r>
              <a:rPr lang="en-US" sz="4800" b="1" dirty="0"/>
              <a:t>Build </a:t>
            </a:r>
            <a:r>
              <a:rPr lang="en-US" sz="4800" b="1" dirty="0">
                <a:solidFill>
                  <a:srgbClr val="00B050"/>
                </a:solidFill>
              </a:rPr>
              <a:t>Faster</a:t>
            </a:r>
            <a:r>
              <a:rPr lang="en-US" sz="4800" b="1" dirty="0"/>
              <a:t> – </a:t>
            </a:r>
            <a:r>
              <a:rPr lang="en-US" sz="4800" b="1" dirty="0">
                <a:solidFill>
                  <a:srgbClr val="FFC000"/>
                </a:solidFill>
              </a:rPr>
              <a:t>Cleaner</a:t>
            </a:r>
            <a:r>
              <a:rPr lang="en-US" sz="4800" b="1" dirty="0"/>
              <a:t> - </a:t>
            </a:r>
            <a:r>
              <a:rPr lang="en-US" sz="4800" b="1" dirty="0">
                <a:solidFill>
                  <a:srgbClr val="00B050"/>
                </a:solidFill>
              </a:rPr>
              <a:t>Greener</a:t>
            </a:r>
          </a:p>
        </p:txBody>
      </p:sp>
      <p:pic>
        <p:nvPicPr>
          <p:cNvPr id="3" name="Picture 2">
            <a:extLst>
              <a:ext uri="{FF2B5EF4-FFF2-40B4-BE49-F238E27FC236}">
                <a16:creationId xmlns:a16="http://schemas.microsoft.com/office/drawing/2014/main" xmlns="" id="{5D56472F-E9CA-4BDA-BA90-E9EEBFF3D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980" y="63178"/>
            <a:ext cx="7753750" cy="4506194"/>
          </a:xfrm>
          <a:prstGeom prst="rect">
            <a:avLst/>
          </a:prstGeom>
        </p:spPr>
      </p:pic>
    </p:spTree>
    <p:extLst>
      <p:ext uri="{BB962C8B-B14F-4D97-AF65-F5344CB8AC3E}">
        <p14:creationId xmlns:p14="http://schemas.microsoft.com/office/powerpoint/2010/main" val="411432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890CD1B-C7D6-4D15-8E27-0E57E69AA468}"/>
              </a:ext>
            </a:extLst>
          </p:cNvPr>
          <p:cNvSpPr/>
          <p:nvPr/>
        </p:nvSpPr>
        <p:spPr>
          <a:xfrm>
            <a:off x="0" y="6329083"/>
            <a:ext cx="12192000" cy="2420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75F89C-D774-4D04-A6A1-6702B24FB07C}"/>
              </a:ext>
            </a:extLst>
          </p:cNvPr>
          <p:cNvSpPr/>
          <p:nvPr/>
        </p:nvSpPr>
        <p:spPr>
          <a:xfrm>
            <a:off x="-8962" y="6580094"/>
            <a:ext cx="12192000" cy="31376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A1A0B3-8F81-432C-9C98-F02A793CB4B1}"/>
              </a:ext>
            </a:extLst>
          </p:cNvPr>
          <p:cNvSpPr txBox="1"/>
          <p:nvPr/>
        </p:nvSpPr>
        <p:spPr>
          <a:xfrm>
            <a:off x="1738691" y="1387652"/>
            <a:ext cx="2053010" cy="2246769"/>
          </a:xfrm>
          <a:prstGeom prst="rect">
            <a:avLst/>
          </a:prstGeom>
          <a:noFill/>
        </p:spPr>
        <p:txBody>
          <a:bodyPr wrap="square" rtlCol="0">
            <a:spAutoFit/>
          </a:bodyPr>
          <a:lstStyle/>
          <a:p>
            <a:r>
              <a:rPr lang="en-US" sz="2800" dirty="0" err="1"/>
              <a:t>tructural</a:t>
            </a:r>
            <a:endParaRPr lang="en-US" sz="2800" dirty="0"/>
          </a:p>
          <a:p>
            <a:endParaRPr lang="en-US" sz="2800" dirty="0"/>
          </a:p>
          <a:p>
            <a:r>
              <a:rPr lang="en-US" sz="2800" dirty="0" err="1"/>
              <a:t>nsulated</a:t>
            </a:r>
            <a:endParaRPr lang="en-US" sz="2800" dirty="0"/>
          </a:p>
          <a:p>
            <a:endParaRPr lang="en-US" sz="2800" dirty="0"/>
          </a:p>
          <a:p>
            <a:r>
              <a:rPr lang="en-US" sz="2800" dirty="0" err="1"/>
              <a:t>anel</a:t>
            </a:r>
            <a:endParaRPr lang="en-US" sz="2800" dirty="0"/>
          </a:p>
        </p:txBody>
      </p:sp>
      <p:sp>
        <p:nvSpPr>
          <p:cNvPr id="2" name="TextBox 1">
            <a:extLst>
              <a:ext uri="{FF2B5EF4-FFF2-40B4-BE49-F238E27FC236}">
                <a16:creationId xmlns:a16="http://schemas.microsoft.com/office/drawing/2014/main" xmlns="" id="{B52979FB-1C11-4BFA-AD5F-E8C447575A5D}"/>
              </a:ext>
            </a:extLst>
          </p:cNvPr>
          <p:cNvSpPr txBox="1"/>
          <p:nvPr/>
        </p:nvSpPr>
        <p:spPr>
          <a:xfrm>
            <a:off x="1274745" y="1255676"/>
            <a:ext cx="463946" cy="830997"/>
          </a:xfrm>
          <a:prstGeom prst="rect">
            <a:avLst/>
          </a:prstGeom>
          <a:noFill/>
        </p:spPr>
        <p:txBody>
          <a:bodyPr wrap="square" rtlCol="0">
            <a:spAutoFit/>
          </a:bodyPr>
          <a:lstStyle/>
          <a:p>
            <a:r>
              <a:rPr lang="en-US" sz="4800" dirty="0">
                <a:latin typeface="Cooper Black" panose="0208090404030B020404" pitchFamily="18" charset="0"/>
              </a:rPr>
              <a:t>S</a:t>
            </a:r>
          </a:p>
        </p:txBody>
      </p:sp>
      <p:sp>
        <p:nvSpPr>
          <p:cNvPr id="9" name="TextBox 8">
            <a:extLst>
              <a:ext uri="{FF2B5EF4-FFF2-40B4-BE49-F238E27FC236}">
                <a16:creationId xmlns:a16="http://schemas.microsoft.com/office/drawing/2014/main" xmlns="" id="{CCB62F2E-09D5-4FD5-9178-3326F4CD48CF}"/>
              </a:ext>
            </a:extLst>
          </p:cNvPr>
          <p:cNvSpPr txBox="1"/>
          <p:nvPr/>
        </p:nvSpPr>
        <p:spPr>
          <a:xfrm>
            <a:off x="1350161" y="2102813"/>
            <a:ext cx="463946" cy="830997"/>
          </a:xfrm>
          <a:prstGeom prst="rect">
            <a:avLst/>
          </a:prstGeom>
          <a:noFill/>
        </p:spPr>
        <p:txBody>
          <a:bodyPr wrap="square" rtlCol="0">
            <a:spAutoFit/>
          </a:bodyPr>
          <a:lstStyle/>
          <a:p>
            <a:r>
              <a:rPr lang="en-US" sz="4800" dirty="0">
                <a:latin typeface="Cooper Black" panose="0208090404030B020404" pitchFamily="18" charset="0"/>
              </a:rPr>
              <a:t>I</a:t>
            </a:r>
          </a:p>
        </p:txBody>
      </p:sp>
      <p:sp>
        <p:nvSpPr>
          <p:cNvPr id="10" name="TextBox 9">
            <a:extLst>
              <a:ext uri="{FF2B5EF4-FFF2-40B4-BE49-F238E27FC236}">
                <a16:creationId xmlns:a16="http://schemas.microsoft.com/office/drawing/2014/main" xmlns="" id="{5C284129-7D6B-4FC1-97DF-F173C80A2A8B}"/>
              </a:ext>
            </a:extLst>
          </p:cNvPr>
          <p:cNvSpPr txBox="1"/>
          <p:nvPr/>
        </p:nvSpPr>
        <p:spPr>
          <a:xfrm>
            <a:off x="1248498" y="2935400"/>
            <a:ext cx="463946" cy="830997"/>
          </a:xfrm>
          <a:prstGeom prst="rect">
            <a:avLst/>
          </a:prstGeom>
          <a:noFill/>
        </p:spPr>
        <p:txBody>
          <a:bodyPr wrap="square" rtlCol="0">
            <a:spAutoFit/>
          </a:bodyPr>
          <a:lstStyle/>
          <a:p>
            <a:r>
              <a:rPr lang="en-US" sz="4800" dirty="0">
                <a:latin typeface="Cooper Black" panose="0208090404030B020404" pitchFamily="18" charset="0"/>
              </a:rPr>
              <a:t>P</a:t>
            </a:r>
          </a:p>
        </p:txBody>
      </p:sp>
      <p:pic>
        <p:nvPicPr>
          <p:cNvPr id="13" name="Picture 12">
            <a:extLst>
              <a:ext uri="{FF2B5EF4-FFF2-40B4-BE49-F238E27FC236}">
                <a16:creationId xmlns:a16="http://schemas.microsoft.com/office/drawing/2014/main" xmlns="" id="{36BAF2EB-5F36-4BA8-869E-1C6AE34E5B71}"/>
              </a:ext>
            </a:extLst>
          </p:cNvPr>
          <p:cNvPicPr>
            <a:picLocks noChangeAspect="1"/>
          </p:cNvPicPr>
          <p:nvPr/>
        </p:nvPicPr>
        <p:blipFill rotWithShape="1">
          <a:blip r:embed="rId2">
            <a:extLst>
              <a:ext uri="{28A0092B-C50C-407E-A947-70E740481C1C}">
                <a14:useLocalDpi xmlns:a14="http://schemas.microsoft.com/office/drawing/2010/main" val="0"/>
              </a:ext>
            </a:extLst>
          </a:blip>
          <a:srcRect l="20625" t="41331" r="46893" b="35576"/>
          <a:stretch/>
        </p:blipFill>
        <p:spPr>
          <a:xfrm>
            <a:off x="3518229" y="1118435"/>
            <a:ext cx="5908575" cy="3123628"/>
          </a:xfrm>
          <a:prstGeom prst="rect">
            <a:avLst/>
          </a:prstGeom>
        </p:spPr>
      </p:pic>
      <p:sp>
        <p:nvSpPr>
          <p:cNvPr id="14" name="TextBox 13">
            <a:extLst>
              <a:ext uri="{FF2B5EF4-FFF2-40B4-BE49-F238E27FC236}">
                <a16:creationId xmlns:a16="http://schemas.microsoft.com/office/drawing/2014/main" xmlns="" id="{79D81BC3-2226-4C79-A2DB-FEC2068EAFAB}"/>
              </a:ext>
            </a:extLst>
          </p:cNvPr>
          <p:cNvSpPr txBox="1"/>
          <p:nvPr/>
        </p:nvSpPr>
        <p:spPr>
          <a:xfrm>
            <a:off x="2057079" y="4897851"/>
            <a:ext cx="8059918" cy="461665"/>
          </a:xfrm>
          <a:prstGeom prst="rect">
            <a:avLst/>
          </a:prstGeom>
          <a:noFill/>
        </p:spPr>
        <p:txBody>
          <a:bodyPr wrap="square" rtlCol="0">
            <a:spAutoFit/>
          </a:bodyPr>
          <a:lstStyle/>
          <a:p>
            <a:pPr algn="ctr"/>
            <a:r>
              <a:rPr lang="en-US" sz="2400" b="1" dirty="0"/>
              <a:t>MGO Board laminated on both sides of extruded polystyrene</a:t>
            </a:r>
          </a:p>
        </p:txBody>
      </p:sp>
    </p:spTree>
    <p:extLst>
      <p:ext uri="{BB962C8B-B14F-4D97-AF65-F5344CB8AC3E}">
        <p14:creationId xmlns:p14="http://schemas.microsoft.com/office/powerpoint/2010/main" val="108130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890CD1B-C7D6-4D15-8E27-0E57E69AA468}"/>
              </a:ext>
            </a:extLst>
          </p:cNvPr>
          <p:cNvSpPr/>
          <p:nvPr/>
        </p:nvSpPr>
        <p:spPr>
          <a:xfrm>
            <a:off x="0" y="6329083"/>
            <a:ext cx="12192000" cy="2420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75F89C-D774-4D04-A6A1-6702B24FB07C}"/>
              </a:ext>
            </a:extLst>
          </p:cNvPr>
          <p:cNvSpPr/>
          <p:nvPr/>
        </p:nvSpPr>
        <p:spPr>
          <a:xfrm>
            <a:off x="-8962" y="6580094"/>
            <a:ext cx="12192000" cy="31376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A1A0B3-8F81-432C-9C98-F02A793CB4B1}"/>
              </a:ext>
            </a:extLst>
          </p:cNvPr>
          <p:cNvSpPr txBox="1"/>
          <p:nvPr/>
        </p:nvSpPr>
        <p:spPr>
          <a:xfrm>
            <a:off x="1249883" y="1539774"/>
            <a:ext cx="691373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MGO – green material</a:t>
            </a:r>
          </a:p>
          <a:p>
            <a:pPr marL="457200" indent="-457200">
              <a:buFont typeface="Arial" panose="020B0604020202020204" pitchFamily="34" charset="0"/>
              <a:buChar char="•"/>
            </a:pPr>
            <a:r>
              <a:rPr lang="en-US" sz="2800" dirty="0"/>
              <a:t>Energy Efficient – Walls R 35   Roof R 50</a:t>
            </a:r>
          </a:p>
          <a:p>
            <a:pPr marL="457200" indent="-457200">
              <a:buFont typeface="Arial" panose="020B0604020202020204" pitchFamily="34" charset="0"/>
              <a:buChar char="•"/>
            </a:pPr>
            <a:r>
              <a:rPr lang="en-US" sz="2800" dirty="0"/>
              <a:t>Won’t Grow Mold or Mildew</a:t>
            </a:r>
          </a:p>
          <a:p>
            <a:pPr marL="457200" indent="-457200">
              <a:buFont typeface="Arial" panose="020B0604020202020204" pitchFamily="34" charset="0"/>
              <a:buChar char="•"/>
            </a:pPr>
            <a:r>
              <a:rPr lang="en-US" sz="2800" dirty="0"/>
              <a:t>No Termites or Boring Insects</a:t>
            </a:r>
          </a:p>
          <a:p>
            <a:pPr marL="457200" indent="-457200">
              <a:buFont typeface="Arial" panose="020B0604020202020204" pitchFamily="34" charset="0"/>
              <a:buChar char="•"/>
            </a:pPr>
            <a:r>
              <a:rPr lang="en-US" sz="2800" dirty="0"/>
              <a:t>Fire Retardant</a:t>
            </a:r>
          </a:p>
          <a:p>
            <a:pPr marL="457200" indent="-457200">
              <a:buFont typeface="Arial" panose="020B0604020202020204" pitchFamily="34" charset="0"/>
              <a:buChar char="•"/>
            </a:pPr>
            <a:r>
              <a:rPr lang="en-US" sz="2800" dirty="0"/>
              <a:t>Water Resistant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2" name="TextBox 1">
            <a:extLst>
              <a:ext uri="{FF2B5EF4-FFF2-40B4-BE49-F238E27FC236}">
                <a16:creationId xmlns:a16="http://schemas.microsoft.com/office/drawing/2014/main" xmlns="" id="{BC784B46-CE30-4D5D-AD68-6E58196217B1}"/>
              </a:ext>
            </a:extLst>
          </p:cNvPr>
          <p:cNvSpPr txBox="1"/>
          <p:nvPr/>
        </p:nvSpPr>
        <p:spPr>
          <a:xfrm>
            <a:off x="1150070" y="509413"/>
            <a:ext cx="6419654" cy="830997"/>
          </a:xfrm>
          <a:prstGeom prst="rect">
            <a:avLst/>
          </a:prstGeom>
          <a:noFill/>
        </p:spPr>
        <p:txBody>
          <a:bodyPr wrap="square" rtlCol="0">
            <a:spAutoFit/>
          </a:bodyPr>
          <a:lstStyle/>
          <a:p>
            <a:r>
              <a:rPr lang="en-US" sz="4800" b="1" dirty="0"/>
              <a:t>MGO SIPS Befits</a:t>
            </a:r>
          </a:p>
        </p:txBody>
      </p:sp>
    </p:spTree>
    <p:extLst>
      <p:ext uri="{BB962C8B-B14F-4D97-AF65-F5344CB8AC3E}">
        <p14:creationId xmlns:p14="http://schemas.microsoft.com/office/powerpoint/2010/main" val="3447845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890CD1B-C7D6-4D15-8E27-0E57E69AA468}"/>
              </a:ext>
            </a:extLst>
          </p:cNvPr>
          <p:cNvSpPr/>
          <p:nvPr/>
        </p:nvSpPr>
        <p:spPr>
          <a:xfrm>
            <a:off x="0" y="6329083"/>
            <a:ext cx="12192000" cy="2420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75F89C-D774-4D04-A6A1-6702B24FB07C}"/>
              </a:ext>
            </a:extLst>
          </p:cNvPr>
          <p:cNvSpPr/>
          <p:nvPr/>
        </p:nvSpPr>
        <p:spPr>
          <a:xfrm>
            <a:off x="-8962" y="6580094"/>
            <a:ext cx="12192000" cy="31376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A1A0B3-8F81-432C-9C98-F02A793CB4B1}"/>
              </a:ext>
            </a:extLst>
          </p:cNvPr>
          <p:cNvSpPr txBox="1"/>
          <p:nvPr/>
        </p:nvSpPr>
        <p:spPr>
          <a:xfrm>
            <a:off x="1249883" y="1539774"/>
            <a:ext cx="691373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Faster Construction</a:t>
            </a:r>
          </a:p>
          <a:p>
            <a:pPr marL="457200" indent="-457200">
              <a:buFont typeface="Arial" panose="020B0604020202020204" pitchFamily="34" charset="0"/>
              <a:buChar char="•"/>
            </a:pPr>
            <a:r>
              <a:rPr lang="en-US" sz="2800" dirty="0"/>
              <a:t>Fewer Subs</a:t>
            </a:r>
          </a:p>
          <a:p>
            <a:pPr marL="457200" indent="-457200">
              <a:buFont typeface="Arial" panose="020B0604020202020204" pitchFamily="34" charset="0"/>
              <a:buChar char="•"/>
            </a:pPr>
            <a:r>
              <a:rPr lang="en-US" sz="2800" dirty="0"/>
              <a:t>Reduced Site Waste</a:t>
            </a:r>
          </a:p>
          <a:p>
            <a:pPr marL="457200" indent="-457200">
              <a:buFont typeface="Arial" panose="020B0604020202020204" pitchFamily="34" charset="0"/>
              <a:buChar char="•"/>
            </a:pPr>
            <a:r>
              <a:rPr lang="en-US" sz="2800" dirty="0"/>
              <a:t>Better Wind Resistance over 200 MPH</a:t>
            </a:r>
          </a:p>
          <a:p>
            <a:pPr marL="457200" indent="-457200">
              <a:buFont typeface="Arial" panose="020B0604020202020204" pitchFamily="34" charset="0"/>
              <a:buChar char="•"/>
            </a:pPr>
            <a:r>
              <a:rPr lang="en-US" sz="2800" dirty="0"/>
              <a:t>Lower Total Costs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
        <p:nvSpPr>
          <p:cNvPr id="2" name="TextBox 1">
            <a:extLst>
              <a:ext uri="{FF2B5EF4-FFF2-40B4-BE49-F238E27FC236}">
                <a16:creationId xmlns:a16="http://schemas.microsoft.com/office/drawing/2014/main" xmlns="" id="{BC784B46-CE30-4D5D-AD68-6E58196217B1}"/>
              </a:ext>
            </a:extLst>
          </p:cNvPr>
          <p:cNvSpPr txBox="1"/>
          <p:nvPr/>
        </p:nvSpPr>
        <p:spPr>
          <a:xfrm>
            <a:off x="1150070" y="509412"/>
            <a:ext cx="8461290" cy="2308324"/>
          </a:xfrm>
          <a:prstGeom prst="rect">
            <a:avLst/>
          </a:prstGeom>
          <a:noFill/>
        </p:spPr>
        <p:txBody>
          <a:bodyPr wrap="square" rtlCol="0">
            <a:spAutoFit/>
          </a:bodyPr>
          <a:lstStyle/>
          <a:p>
            <a:r>
              <a:rPr lang="en-US" sz="4800" b="1" dirty="0"/>
              <a:t>Building with MGO SIPS </a:t>
            </a:r>
          </a:p>
          <a:p>
            <a:endParaRPr lang="en-US" sz="4800" b="1" dirty="0"/>
          </a:p>
          <a:p>
            <a:endParaRPr lang="en-US" sz="4800" b="1" dirty="0"/>
          </a:p>
        </p:txBody>
      </p:sp>
    </p:spTree>
    <p:extLst>
      <p:ext uri="{BB962C8B-B14F-4D97-AF65-F5344CB8AC3E}">
        <p14:creationId xmlns:p14="http://schemas.microsoft.com/office/powerpoint/2010/main" val="2586122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890CD1B-C7D6-4D15-8E27-0E57E69AA468}"/>
              </a:ext>
            </a:extLst>
          </p:cNvPr>
          <p:cNvSpPr/>
          <p:nvPr/>
        </p:nvSpPr>
        <p:spPr>
          <a:xfrm>
            <a:off x="0" y="6329083"/>
            <a:ext cx="12192000" cy="2420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75F89C-D774-4D04-A6A1-6702B24FB07C}"/>
              </a:ext>
            </a:extLst>
          </p:cNvPr>
          <p:cNvSpPr/>
          <p:nvPr/>
        </p:nvSpPr>
        <p:spPr>
          <a:xfrm>
            <a:off x="-8962" y="6580094"/>
            <a:ext cx="12192000" cy="31376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67252656-8E37-4A9C-A8A4-9DC05AF2A883}"/>
              </a:ext>
            </a:extLst>
          </p:cNvPr>
          <p:cNvPicPr>
            <a:picLocks noChangeAspect="1"/>
          </p:cNvPicPr>
          <p:nvPr/>
        </p:nvPicPr>
        <p:blipFill>
          <a:blip r:embed="rId2"/>
          <a:stretch>
            <a:fillRect/>
          </a:stretch>
        </p:blipFill>
        <p:spPr>
          <a:xfrm>
            <a:off x="1027522" y="991980"/>
            <a:ext cx="4051876" cy="2698613"/>
          </a:xfrm>
          <a:prstGeom prst="rect">
            <a:avLst/>
          </a:prstGeom>
        </p:spPr>
      </p:pic>
      <p:pic>
        <p:nvPicPr>
          <p:cNvPr id="10" name="Picture 9">
            <a:extLst>
              <a:ext uri="{FF2B5EF4-FFF2-40B4-BE49-F238E27FC236}">
                <a16:creationId xmlns:a16="http://schemas.microsoft.com/office/drawing/2014/main" xmlns="" id="{6FDAF7AF-F1FB-4659-8511-D91084AC494F}"/>
              </a:ext>
            </a:extLst>
          </p:cNvPr>
          <p:cNvPicPr>
            <a:picLocks noChangeAspect="1"/>
          </p:cNvPicPr>
          <p:nvPr/>
        </p:nvPicPr>
        <p:blipFill>
          <a:blip r:embed="rId3"/>
          <a:stretch>
            <a:fillRect/>
          </a:stretch>
        </p:blipFill>
        <p:spPr>
          <a:xfrm>
            <a:off x="977060" y="3902696"/>
            <a:ext cx="4102337" cy="2040913"/>
          </a:xfrm>
          <a:prstGeom prst="rect">
            <a:avLst/>
          </a:prstGeom>
        </p:spPr>
      </p:pic>
      <p:pic>
        <p:nvPicPr>
          <p:cNvPr id="11" name="Picture 10">
            <a:extLst>
              <a:ext uri="{FF2B5EF4-FFF2-40B4-BE49-F238E27FC236}">
                <a16:creationId xmlns:a16="http://schemas.microsoft.com/office/drawing/2014/main" xmlns="" id="{7B65990B-1BFE-43A2-B88E-25633D0F8546}"/>
              </a:ext>
            </a:extLst>
          </p:cNvPr>
          <p:cNvPicPr>
            <a:picLocks noChangeAspect="1"/>
          </p:cNvPicPr>
          <p:nvPr/>
        </p:nvPicPr>
        <p:blipFill>
          <a:blip r:embed="rId4"/>
          <a:stretch>
            <a:fillRect/>
          </a:stretch>
        </p:blipFill>
        <p:spPr>
          <a:xfrm>
            <a:off x="6972341" y="1062151"/>
            <a:ext cx="3661094" cy="4881459"/>
          </a:xfrm>
          <a:prstGeom prst="rect">
            <a:avLst/>
          </a:prstGeom>
        </p:spPr>
      </p:pic>
      <p:sp>
        <p:nvSpPr>
          <p:cNvPr id="12" name="TextBox 11">
            <a:extLst>
              <a:ext uri="{FF2B5EF4-FFF2-40B4-BE49-F238E27FC236}">
                <a16:creationId xmlns:a16="http://schemas.microsoft.com/office/drawing/2014/main" xmlns="" id="{0CCE9670-C1A0-408B-AE33-B277E101B52A}"/>
              </a:ext>
            </a:extLst>
          </p:cNvPr>
          <p:cNvSpPr txBox="1"/>
          <p:nvPr/>
        </p:nvSpPr>
        <p:spPr>
          <a:xfrm>
            <a:off x="977060" y="286870"/>
            <a:ext cx="5923361" cy="707886"/>
          </a:xfrm>
          <a:prstGeom prst="rect">
            <a:avLst/>
          </a:prstGeom>
          <a:noFill/>
        </p:spPr>
        <p:txBody>
          <a:bodyPr wrap="square" rtlCol="0">
            <a:spAutoFit/>
          </a:bodyPr>
          <a:lstStyle/>
          <a:p>
            <a:r>
              <a:rPr lang="en-US" sz="4000" b="1" dirty="0"/>
              <a:t>MGO SIP Homes</a:t>
            </a:r>
          </a:p>
        </p:txBody>
      </p:sp>
    </p:spTree>
    <p:extLst>
      <p:ext uri="{BB962C8B-B14F-4D97-AF65-F5344CB8AC3E}">
        <p14:creationId xmlns:p14="http://schemas.microsoft.com/office/powerpoint/2010/main" val="141570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890CD1B-C7D6-4D15-8E27-0E57E69AA468}"/>
              </a:ext>
            </a:extLst>
          </p:cNvPr>
          <p:cNvSpPr/>
          <p:nvPr/>
        </p:nvSpPr>
        <p:spPr>
          <a:xfrm>
            <a:off x="0" y="6329083"/>
            <a:ext cx="12192000" cy="2420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75F89C-D774-4D04-A6A1-6702B24FB07C}"/>
              </a:ext>
            </a:extLst>
          </p:cNvPr>
          <p:cNvSpPr/>
          <p:nvPr/>
        </p:nvSpPr>
        <p:spPr>
          <a:xfrm>
            <a:off x="-8962" y="6580094"/>
            <a:ext cx="12192000" cy="31376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A1A0B3-8F81-432C-9C98-F02A793CB4B1}"/>
              </a:ext>
            </a:extLst>
          </p:cNvPr>
          <p:cNvSpPr txBox="1"/>
          <p:nvPr/>
        </p:nvSpPr>
        <p:spPr>
          <a:xfrm>
            <a:off x="189470" y="4664397"/>
            <a:ext cx="11862487" cy="830997"/>
          </a:xfrm>
          <a:prstGeom prst="rect">
            <a:avLst/>
          </a:prstGeom>
          <a:noFill/>
        </p:spPr>
        <p:txBody>
          <a:bodyPr wrap="square" rtlCol="0">
            <a:spAutoFit/>
          </a:bodyPr>
          <a:lstStyle/>
          <a:p>
            <a:pPr algn="ctr"/>
            <a:r>
              <a:rPr lang="en-US" sz="4800" b="1" dirty="0"/>
              <a:t>Bill Wilson  -  </a:t>
            </a:r>
            <a:r>
              <a:rPr lang="en-US" sz="4800" b="1" dirty="0" err="1"/>
              <a:t>bill@</a:t>
            </a:r>
            <a:r>
              <a:rPr lang="en-US" sz="4800" b="1" err="1"/>
              <a:t>supremesips</a:t>
            </a:r>
            <a:r>
              <a:rPr lang="en-US" sz="4800" b="1"/>
              <a:t>.com</a:t>
            </a:r>
            <a:endParaRPr lang="en-US" sz="4800" b="1" dirty="0">
              <a:solidFill>
                <a:srgbClr val="00B050"/>
              </a:solidFill>
            </a:endParaRPr>
          </a:p>
        </p:txBody>
      </p:sp>
      <p:pic>
        <p:nvPicPr>
          <p:cNvPr id="3" name="Picture 2">
            <a:extLst>
              <a:ext uri="{FF2B5EF4-FFF2-40B4-BE49-F238E27FC236}">
                <a16:creationId xmlns:a16="http://schemas.microsoft.com/office/drawing/2014/main" xmlns="" id="{5D56472F-E9CA-4BDA-BA90-E9EEBFF3D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980" y="63178"/>
            <a:ext cx="7753750" cy="4506194"/>
          </a:xfrm>
          <a:prstGeom prst="rect">
            <a:avLst/>
          </a:prstGeom>
        </p:spPr>
      </p:pic>
    </p:spTree>
    <p:extLst>
      <p:ext uri="{BB962C8B-B14F-4D97-AF65-F5344CB8AC3E}">
        <p14:creationId xmlns:p14="http://schemas.microsoft.com/office/powerpoint/2010/main" val="71684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 CHS Temporary Post-Disaster Housing Unit">
            <a:hlinkClick r:id="" action="ppaction://media"/>
            <a:extLst>
              <a:ext uri="{FF2B5EF4-FFF2-40B4-BE49-F238E27FC236}">
                <a16:creationId xmlns:a16="http://schemas.microsoft.com/office/drawing/2014/main" xmlns="" id="{A61D572F-D068-9939-36B8-ED36330394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7136" y="98423"/>
            <a:ext cx="10911840" cy="6417341"/>
          </a:xfrm>
          <a:prstGeom prst="rect">
            <a:avLst/>
          </a:prstGeom>
        </p:spPr>
      </p:pic>
    </p:spTree>
    <p:extLst>
      <p:ext uri="{BB962C8B-B14F-4D97-AF65-F5344CB8AC3E}">
        <p14:creationId xmlns:p14="http://schemas.microsoft.com/office/powerpoint/2010/main" val="2007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2F9EED8B-0CCA-9663-73A8-0122CECF8CF7}"/>
              </a:ext>
            </a:extLst>
          </p:cNvPr>
          <p:cNvGraphicFramePr>
            <a:graphicFrameLocks noChangeAspect="1"/>
          </p:cNvGraphicFramePr>
          <p:nvPr/>
        </p:nvGraphicFramePr>
        <p:xfrm>
          <a:off x="1" y="98424"/>
          <a:ext cx="12192000" cy="6759576"/>
        </p:xfrm>
        <a:graphic>
          <a:graphicData uri="http://schemas.openxmlformats.org/presentationml/2006/ole">
            <mc:AlternateContent xmlns:mc="http://schemas.openxmlformats.org/markup-compatibility/2006">
              <mc:Choice xmlns:v="urn:schemas-microsoft-com:vml" Requires="v">
                <p:oleObj spid="_x0000_s1026" name="Document" r:id="rId4" imgW="15557050" imgH="10055926" progId="Word.Document.12">
                  <p:embed/>
                </p:oleObj>
              </mc:Choice>
              <mc:Fallback>
                <p:oleObj name="Document" r:id="rId4" imgW="15557050" imgH="10055926" progId="Word.Document.12">
                  <p:embed/>
                  <p:pic>
                    <p:nvPicPr>
                      <p:cNvPr id="4" name="Object 3">
                        <a:extLst>
                          <a:ext uri="{FF2B5EF4-FFF2-40B4-BE49-F238E27FC236}">
                            <a16:creationId xmlns:a16="http://schemas.microsoft.com/office/drawing/2014/main" xmlns="" id="{2F9EED8B-0CCA-9663-73A8-0122CECF8CF7}"/>
                          </a:ext>
                        </a:extLst>
                      </p:cNvPr>
                      <p:cNvPicPr/>
                      <p:nvPr/>
                    </p:nvPicPr>
                    <p:blipFill>
                      <a:blip r:embed="rId5"/>
                      <a:stretch>
                        <a:fillRect/>
                      </a:stretch>
                    </p:blipFill>
                    <p:spPr>
                      <a:xfrm>
                        <a:off x="1" y="98424"/>
                        <a:ext cx="12192000" cy="6759576"/>
                      </a:xfrm>
                      <a:prstGeom prst="rect">
                        <a:avLst/>
                      </a:prstGeom>
                    </p:spPr>
                  </p:pic>
                </p:oleObj>
              </mc:Fallback>
            </mc:AlternateContent>
          </a:graphicData>
        </a:graphic>
      </p:graphicFrame>
    </p:spTree>
    <p:extLst>
      <p:ext uri="{BB962C8B-B14F-4D97-AF65-F5344CB8AC3E}">
        <p14:creationId xmlns:p14="http://schemas.microsoft.com/office/powerpoint/2010/main" val="3933699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F6FCA-2589-384E-BCF4-E62B33BDDA4A}"/>
              </a:ext>
            </a:extLst>
          </p:cNvPr>
          <p:cNvSpPr>
            <a:spLocks noGrp="1"/>
          </p:cNvSpPr>
          <p:nvPr>
            <p:ph type="title"/>
          </p:nvPr>
        </p:nvSpPr>
        <p:spPr>
          <a:xfrm>
            <a:off x="479394" y="566535"/>
            <a:ext cx="3410458" cy="6087391"/>
          </a:xfrm>
        </p:spPr>
        <p:txBody>
          <a:bodyPr>
            <a:normAutofit/>
          </a:bodyPr>
          <a:lstStyle/>
          <a:p>
            <a:pPr algn="ctr"/>
            <a:r>
              <a:rPr lang="en-US" sz="4000" b="1" i="1" dirty="0">
                <a:solidFill>
                  <a:schemeClr val="accent6">
                    <a:lumMod val="50000"/>
                  </a:schemeClr>
                </a:solidFill>
                <a:latin typeface="Tw Cen MT Condensed Extra Bold" panose="020B0803020202020204" pitchFamily="34" charset="0"/>
                <a:cs typeface="Segoe UI" panose="020B0502040204020203" pitchFamily="34" charset="0"/>
              </a:rPr>
              <a:t>Research Center of</a:t>
            </a:r>
            <a:br>
              <a:rPr lang="en-US" sz="4000" b="1" i="1" dirty="0">
                <a:solidFill>
                  <a:schemeClr val="accent6">
                    <a:lumMod val="50000"/>
                  </a:schemeClr>
                </a:solidFill>
                <a:latin typeface="Tw Cen MT Condensed Extra Bold" panose="020B0803020202020204" pitchFamily="34" charset="0"/>
                <a:cs typeface="Segoe UI" panose="020B0502040204020203" pitchFamily="34" charset="0"/>
              </a:rPr>
            </a:br>
            <a:r>
              <a:rPr lang="en-US" sz="4000" b="1" i="1" dirty="0">
                <a:solidFill>
                  <a:schemeClr val="accent6">
                    <a:lumMod val="50000"/>
                  </a:schemeClr>
                </a:solidFill>
                <a:latin typeface="Tw Cen MT Condensed Extra Bold" panose="020B0803020202020204" pitchFamily="34" charset="0"/>
                <a:cs typeface="Segoe UI" panose="020B0502040204020203" pitchFamily="34" charset="0"/>
              </a:rPr>
              <a:t>Innovation &amp; Green Technology</a:t>
            </a:r>
          </a:p>
        </p:txBody>
      </p:sp>
      <p:graphicFrame>
        <p:nvGraphicFramePr>
          <p:cNvPr id="54" name="Content Placeholder 3">
            <a:extLst>
              <a:ext uri="{FF2B5EF4-FFF2-40B4-BE49-F238E27FC236}">
                <a16:creationId xmlns:a16="http://schemas.microsoft.com/office/drawing/2014/main" xmlns="" id="{DB8D154F-AB16-EDA6-5428-15E41B5F0A7B}"/>
              </a:ext>
            </a:extLst>
          </p:cNvPr>
          <p:cNvGraphicFramePr>
            <a:graphicFrameLocks noGrp="1"/>
          </p:cNvGraphicFramePr>
          <p:nvPr>
            <p:ph idx="1"/>
          </p:nvPr>
        </p:nvGraphicFramePr>
        <p:xfrm>
          <a:off x="4369247" y="572756"/>
          <a:ext cx="6984554" cy="6087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0091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DA210F-43FF-38AE-9607-FB57BD0DA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88BE86E-DEEF-4061-7385-3D190CCECDAB}"/>
              </a:ext>
            </a:extLst>
          </p:cNvPr>
          <p:cNvSpPr>
            <a:spLocks noGrp="1"/>
          </p:cNvSpPr>
          <p:nvPr>
            <p:ph type="title"/>
          </p:nvPr>
        </p:nvSpPr>
        <p:spPr/>
        <p:txBody>
          <a:bodyPr/>
          <a:lstStyle/>
          <a:p>
            <a:r>
              <a:rPr lang="en-US" b="1" dirty="0">
                <a:solidFill>
                  <a:srgbClr val="0070C0"/>
                </a:solidFill>
                <a:latin typeface="Tw Cen MT Condensed Extra Bold" panose="020B0803020202020204" pitchFamily="34" charset="0"/>
                <a:ea typeface="Segoe UI Black" panose="020B0A02040204020203" pitchFamily="34" charset="0"/>
              </a:rPr>
              <a:t>Our History… </a:t>
            </a:r>
          </a:p>
        </p:txBody>
      </p:sp>
      <p:graphicFrame>
        <p:nvGraphicFramePr>
          <p:cNvPr id="6" name="Content Placeholder 2">
            <a:extLst>
              <a:ext uri="{FF2B5EF4-FFF2-40B4-BE49-F238E27FC236}">
                <a16:creationId xmlns:a16="http://schemas.microsoft.com/office/drawing/2014/main" xmlns="" id="{5DE4904E-3627-2836-990A-D49398E60C81}"/>
              </a:ext>
            </a:extLst>
          </p:cNvPr>
          <p:cNvGraphicFramePr>
            <a:graphicFrameLocks noGrp="1"/>
          </p:cNvGraphicFramePr>
          <p:nvPr>
            <p:ph idx="1"/>
          </p:nvPr>
        </p:nvGraphicFramePr>
        <p:xfrm>
          <a:off x="-103659" y="1296670"/>
          <a:ext cx="11595799" cy="519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4709FF0B-A69E-5678-D7B2-1058BA9D58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4233" y="138545"/>
            <a:ext cx="3031958" cy="1460097"/>
          </a:xfrm>
          <a:prstGeom prst="rect">
            <a:avLst/>
          </a:prstGeom>
        </p:spPr>
      </p:pic>
    </p:spTree>
    <p:extLst>
      <p:ext uri="{BB962C8B-B14F-4D97-AF65-F5344CB8AC3E}">
        <p14:creationId xmlns:p14="http://schemas.microsoft.com/office/powerpoint/2010/main" val="4038991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E6902-88C7-4495-A22B-9DF0536F4987}"/>
              </a:ext>
            </a:extLst>
          </p:cNvPr>
          <p:cNvSpPr>
            <a:spLocks noGrp="1"/>
          </p:cNvSpPr>
          <p:nvPr>
            <p:ph type="title"/>
          </p:nvPr>
        </p:nvSpPr>
        <p:spPr>
          <a:xfrm>
            <a:off x="4562475" y="200025"/>
            <a:ext cx="7696200" cy="6067425"/>
          </a:xfrm>
        </p:spPr>
        <p:txBody>
          <a:bodyPr vert="horz" lIns="91440" tIns="45720" rIns="91440" bIns="45720" rtlCol="0" anchor="b">
            <a:normAutofit/>
          </a:bodyPr>
          <a:lstStyle/>
          <a:p>
            <a:pPr algn="l"/>
            <a:r>
              <a:rPr lang="en-US" sz="3600" b="1" dirty="0">
                <a:solidFill>
                  <a:srgbClr val="000066"/>
                </a:solidFill>
                <a:latin typeface="Tw Cen MT Condensed Extra Bold" panose="020B0803020202020204" pitchFamily="34" charset="0"/>
              </a:rPr>
              <a:t>Success is achieved by working together… </a:t>
            </a:r>
            <a:r>
              <a:rPr lang="en-US" sz="3600" b="1" i="1" dirty="0">
                <a:solidFill>
                  <a:srgbClr val="000066"/>
                </a:solidFill>
                <a:latin typeface="Tw Cen MT Condensed Extra Bold" panose="020B0803020202020204" pitchFamily="34" charset="0"/>
              </a:rPr>
              <a:t>Community Collaboration</a:t>
            </a:r>
            <a:r>
              <a:rPr lang="en-US" sz="3600" b="1" dirty="0">
                <a:solidFill>
                  <a:srgbClr val="000066"/>
                </a:solidFill>
                <a:latin typeface="Tw Cen MT Condensed Extra Bold" panose="020B0803020202020204" pitchFamily="34" charset="0"/>
              </a:rPr>
              <a:t>.</a:t>
            </a:r>
            <a:r>
              <a:rPr lang="en-US" sz="3600" b="1" dirty="0">
                <a:solidFill>
                  <a:srgbClr val="182CBE"/>
                </a:solidFill>
                <a:latin typeface="Tw Cen MT Condensed Extra Bold" panose="020B0803020202020204" pitchFamily="34" charset="0"/>
              </a:rPr>
              <a:t/>
            </a:r>
            <a:br>
              <a:rPr lang="en-US" sz="3600" b="1" dirty="0">
                <a:solidFill>
                  <a:srgbClr val="182CBE"/>
                </a:solidFill>
                <a:latin typeface="Tw Cen MT Condensed Extra Bold" panose="020B0803020202020204" pitchFamily="34" charset="0"/>
              </a:rPr>
            </a:br>
            <a:r>
              <a:rPr lang="en-US" sz="3600" b="1" dirty="0">
                <a:solidFill>
                  <a:srgbClr val="182CBE"/>
                </a:solidFill>
                <a:latin typeface="Tw Cen MT Condensed Extra Bold" panose="020B0803020202020204" pitchFamily="34" charset="0"/>
              </a:rPr>
              <a:t/>
            </a:r>
            <a:br>
              <a:rPr lang="en-US" sz="3600" b="1" dirty="0">
                <a:solidFill>
                  <a:srgbClr val="182CBE"/>
                </a:solidFill>
                <a:latin typeface="Tw Cen MT Condensed Extra Bold" panose="020B0803020202020204" pitchFamily="34" charset="0"/>
              </a:rPr>
            </a:br>
            <a:r>
              <a:rPr lang="en-US" sz="3600" b="1" dirty="0">
                <a:solidFill>
                  <a:srgbClr val="000066"/>
                </a:solidFill>
                <a:latin typeface="Tw Cen MT Condensed Extra Bold" panose="020B0803020202020204" pitchFamily="34" charset="0"/>
              </a:rPr>
              <a:t>                      Join us! </a:t>
            </a:r>
            <a:br>
              <a:rPr lang="en-US" sz="3600" b="1" dirty="0">
                <a:solidFill>
                  <a:srgbClr val="000066"/>
                </a:solidFill>
                <a:latin typeface="Tw Cen MT Condensed Extra Bold" panose="020B0803020202020204" pitchFamily="34" charset="0"/>
              </a:rPr>
            </a:br>
            <a:r>
              <a:rPr lang="en-US" sz="3600" b="1" dirty="0">
                <a:solidFill>
                  <a:srgbClr val="000066"/>
                </a:solidFill>
                <a:latin typeface="Tw Cen MT Condensed Extra Bold" panose="020B0803020202020204" pitchFamily="34" charset="0"/>
              </a:rPr>
              <a:t>    Be a part of the Solution!!</a:t>
            </a:r>
            <a:r>
              <a:rPr lang="en-US" sz="3600" b="1" dirty="0">
                <a:solidFill>
                  <a:schemeClr val="accent6">
                    <a:lumMod val="50000"/>
                  </a:schemeClr>
                </a:solidFill>
              </a:rPr>
              <a:t/>
            </a:r>
            <a:br>
              <a:rPr lang="en-US" sz="3600" b="1" dirty="0">
                <a:solidFill>
                  <a:schemeClr val="accent6">
                    <a:lumMod val="50000"/>
                  </a:schemeClr>
                </a:solidFill>
              </a:rPr>
            </a:br>
            <a:r>
              <a:rPr lang="en-US" sz="3600" b="1" dirty="0"/>
              <a:t>                </a:t>
            </a:r>
            <a:br>
              <a:rPr lang="en-US" sz="3600" b="1" dirty="0"/>
            </a:br>
            <a:r>
              <a:rPr lang="en-US" sz="3600" b="1" dirty="0"/>
              <a:t>               </a:t>
            </a:r>
            <a:r>
              <a:rPr lang="en-US" sz="3600" b="1" dirty="0">
                <a:latin typeface="Tw Cen MT" panose="020B0602020104020603" pitchFamily="34" charset="0"/>
              </a:rPr>
              <a:t/>
            </a:r>
            <a:br>
              <a:rPr lang="en-US" sz="3600" b="1" dirty="0">
                <a:latin typeface="Tw Cen MT" panose="020B0602020104020603" pitchFamily="34" charset="0"/>
              </a:rPr>
            </a:br>
            <a:r>
              <a:rPr lang="en-US" sz="2200" b="1" dirty="0">
                <a:latin typeface="Tw Cen MT" panose="020B0602020104020603" pitchFamily="34" charset="0"/>
                <a:cs typeface="Calibri" panose="020F0502020204030204" pitchFamily="34" charset="0"/>
              </a:rPr>
              <a:t>Contact: Craig Vanderlaan  Mobile: 954-559-5922 </a:t>
            </a:r>
            <a:br>
              <a:rPr lang="en-US" sz="2200" b="1" dirty="0">
                <a:latin typeface="Tw Cen MT" panose="020B0602020104020603" pitchFamily="34" charset="0"/>
                <a:cs typeface="Calibri" panose="020F0502020204030204" pitchFamily="34" charset="0"/>
              </a:rPr>
            </a:br>
            <a:r>
              <a:rPr lang="en-US" sz="2200" b="1" dirty="0">
                <a:latin typeface="Tw Cen MT" panose="020B0602020104020603" pitchFamily="34" charset="0"/>
                <a:cs typeface="Calibri" panose="020F0502020204030204" pitchFamily="34" charset="0"/>
              </a:rPr>
              <a:t>email: craig@crisishousingsolutions.org</a:t>
            </a:r>
            <a:r>
              <a:rPr lang="en-US" sz="5000" b="1" dirty="0">
                <a:latin typeface="Tw Cen MT" panose="020B0602020104020603" pitchFamily="34" charset="0"/>
                <a:cs typeface="Calibri" panose="020F0502020204030204" pitchFamily="34" charset="0"/>
              </a:rPr>
              <a:t> </a:t>
            </a:r>
            <a:endParaRPr lang="en-US" sz="5000" dirty="0">
              <a:latin typeface="Tw Cen MT" panose="020B0602020104020603" pitchFamily="34" charset="0"/>
            </a:endParaRPr>
          </a:p>
        </p:txBody>
      </p:sp>
      <p:pic>
        <p:nvPicPr>
          <p:cNvPr id="22" name="Picture 21" descr="Hands-on top of each other">
            <a:extLst>
              <a:ext uri="{FF2B5EF4-FFF2-40B4-BE49-F238E27FC236}">
                <a16:creationId xmlns:a16="http://schemas.microsoft.com/office/drawing/2014/main" xmlns="" id="{E885DFB4-86DA-5D22-F6DF-DA3DB9C8DCD9}"/>
              </a:ext>
            </a:extLst>
          </p:cNvPr>
          <p:cNvPicPr>
            <a:picLocks noChangeAspect="1"/>
          </p:cNvPicPr>
          <p:nvPr/>
        </p:nvPicPr>
        <p:blipFill rotWithShape="1">
          <a:blip r:embed="rId2"/>
          <a:srcRect l="56494" r="1379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53082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FC448D-7A44-C143-3B86-B6180B743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BA6E2D6-487E-C9D6-B3AF-D3E9D474921E}"/>
              </a:ext>
            </a:extLst>
          </p:cNvPr>
          <p:cNvSpPr>
            <a:spLocks noGrp="1"/>
          </p:cNvSpPr>
          <p:nvPr>
            <p:ph type="title"/>
          </p:nvPr>
        </p:nvSpPr>
        <p:spPr>
          <a:xfrm>
            <a:off x="1136397" y="502020"/>
            <a:ext cx="5323715" cy="1642970"/>
          </a:xfrm>
        </p:spPr>
        <p:txBody>
          <a:bodyPr anchor="b">
            <a:normAutofit/>
          </a:bodyPr>
          <a:lstStyle/>
          <a:p>
            <a:r>
              <a:rPr lang="en-US" sz="4000" b="1">
                <a:latin typeface="+mn-lt"/>
                <a:cs typeface="Times New Roman" panose="02020603050405020304" pitchFamily="18" charset="0"/>
              </a:rPr>
              <a:t/>
            </a:r>
            <a:br>
              <a:rPr lang="en-US" sz="4000" b="1">
                <a:latin typeface="+mn-lt"/>
                <a:cs typeface="Times New Roman" panose="02020603050405020304" pitchFamily="18" charset="0"/>
              </a:rPr>
            </a:br>
            <a:endParaRPr lang="en-US" sz="4000" b="1">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E6EA8DE1-0ED2-F48F-9DC3-719EC052A799}"/>
              </a:ext>
            </a:extLst>
          </p:cNvPr>
          <p:cNvSpPr>
            <a:spLocks noGrp="1"/>
          </p:cNvSpPr>
          <p:nvPr>
            <p:ph idx="1"/>
          </p:nvPr>
        </p:nvSpPr>
        <p:spPr>
          <a:xfrm>
            <a:off x="0" y="200967"/>
            <a:ext cx="7833360" cy="6657033"/>
          </a:xfrm>
        </p:spPr>
        <p:txBody>
          <a:bodyPr anchor="t">
            <a:normAutofit/>
          </a:bodyPr>
          <a:lstStyle/>
          <a:p>
            <a:pPr marL="0" indent="0">
              <a:buNone/>
            </a:pPr>
            <a:r>
              <a:rPr lang="en-US" b="1" i="1" dirty="0">
                <a:solidFill>
                  <a:srgbClr val="0070C0"/>
                </a:solidFill>
                <a:latin typeface="Tw Cen MT Condensed Extra Bold" panose="020B0803020202020204" pitchFamily="34" charset="0"/>
                <a:ea typeface="Segoe UI Black" panose="020B0A02040204020203" pitchFamily="34" charset="0"/>
                <a:cs typeface="Times New Roman" panose="02020603050405020304" pitchFamily="18" charset="0"/>
              </a:rPr>
              <a:t>           Housing Solutions Center of Jacksonville</a:t>
            </a:r>
          </a:p>
          <a:p>
            <a:pPr marL="0" indent="0">
              <a:buNone/>
            </a:pPr>
            <a:r>
              <a:rPr lang="en-US" sz="1900" b="1" i="1" dirty="0">
                <a:solidFill>
                  <a:srgbClr val="0070C0"/>
                </a:solidFill>
                <a:latin typeface="Tw Cen MT Condensed Extra Bold" panose="020B0803020202020204" pitchFamily="34" charset="0"/>
                <a:ea typeface="Segoe UI Black" panose="020B0A02040204020203" pitchFamily="34" charset="0"/>
                <a:cs typeface="Times New Roman" panose="02020603050405020304" pitchFamily="18" charset="0"/>
              </a:rPr>
              <a:t>                           </a:t>
            </a:r>
            <a:r>
              <a:rPr lang="en-US" sz="1600" b="1" i="1" dirty="0">
                <a:solidFill>
                  <a:srgbClr val="0070C0"/>
                </a:solidFill>
                <a:latin typeface="Tw Cen MT Condensed Extra Bold" panose="020B0803020202020204" pitchFamily="34" charset="0"/>
                <a:ea typeface="Segoe UI Black" panose="020B0A02040204020203" pitchFamily="34" charset="0"/>
                <a:cs typeface="Times New Roman" panose="02020603050405020304" pitchFamily="18" charset="0"/>
              </a:rPr>
              <a:t>1200 Talleyrand Avenue, Eastside / Jacksonville FL</a:t>
            </a:r>
          </a:p>
          <a:p>
            <a:pPr>
              <a:buFont typeface="Wingdings" panose="05000000000000000000" pitchFamily="2" charset="2"/>
              <a:buChar char="Ø"/>
            </a:pP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 </a:t>
            </a:r>
            <a:r>
              <a:rPr lang="en-US" sz="2600" b="1" i="1" dirty="0">
                <a:latin typeface="Tw Cen MT Condensed Extra Bold" panose="020B0803020202020204" pitchFamily="34" charset="0"/>
                <a:ea typeface="Segoe UI Black" panose="020B0A02040204020203" pitchFamily="34" charset="0"/>
                <a:cs typeface="Times New Roman" panose="02020603050405020304" pitchFamily="18" charset="0"/>
              </a:rPr>
              <a:t>New Manufacturing for Jacksonville</a:t>
            </a:r>
          </a:p>
          <a:p>
            <a:pPr>
              <a:buFont typeface="Wingdings" panose="05000000000000000000" pitchFamily="2" charset="2"/>
              <a:buChar char="Ø"/>
            </a:pPr>
            <a:r>
              <a:rPr lang="en-US" sz="2400" b="1" i="1" dirty="0">
                <a:latin typeface="Tw Cen MT Condensed Extra Bold" panose="020B0803020202020204" pitchFamily="34" charset="0"/>
                <a:cs typeface="Times New Roman" panose="02020603050405020304" pitchFamily="18" charset="0"/>
              </a:rPr>
              <a:t> Emergency Post-Disaster Housing Units</a:t>
            </a:r>
          </a:p>
          <a:p>
            <a:pPr marL="0" indent="0">
              <a:buNone/>
            </a:pP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     - Program &amp; Product </a:t>
            </a:r>
            <a:r>
              <a:rPr lang="en-US" sz="2400" b="1" i="1" u="sng" dirty="0">
                <a:latin typeface="Tw Cen MT Condensed Extra Bold" panose="020B0803020202020204" pitchFamily="34" charset="0"/>
                <a:ea typeface="Segoe UI Black" panose="020B0A02040204020203" pitchFamily="34" charset="0"/>
                <a:cs typeface="Times New Roman" panose="02020603050405020304" pitchFamily="18" charset="0"/>
              </a:rPr>
              <a:t>reduces significant Government  Waste.</a:t>
            </a:r>
          </a:p>
          <a:p>
            <a:pPr>
              <a:buFont typeface="Wingdings" panose="05000000000000000000" pitchFamily="2" charset="2"/>
              <a:buChar char="Ø"/>
            </a:pP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 Innovative &amp; Affordable Factory-built Housing</a:t>
            </a:r>
          </a:p>
          <a:p>
            <a:pPr>
              <a:buFont typeface="Wingdings" panose="05000000000000000000" pitchFamily="2" charset="2"/>
              <a:buChar char="Ø"/>
            </a:pPr>
            <a:r>
              <a:rPr lang="en-US" sz="2400" b="1" i="1" dirty="0">
                <a:latin typeface="Tw Cen MT Condensed Extra Bold" panose="020B0803020202020204" pitchFamily="34" charset="0"/>
                <a:cs typeface="Times New Roman" panose="02020603050405020304" pitchFamily="18" charset="0"/>
              </a:rPr>
              <a:t> Housing for the Homeless</a:t>
            </a:r>
          </a:p>
          <a:p>
            <a:pPr>
              <a:buFont typeface="Wingdings" panose="05000000000000000000" pitchFamily="2" charset="2"/>
              <a:buChar char="Ø"/>
            </a:pPr>
            <a:r>
              <a:rPr lang="en-US" sz="2400" b="1" i="1" u="sng" dirty="0">
                <a:latin typeface="Tw Cen MT Condensed Extra Bold" panose="020B0803020202020204" pitchFamily="34" charset="0"/>
                <a:ea typeface="Segoe UI Black" panose="020B0A02040204020203" pitchFamily="34" charset="0"/>
                <a:cs typeface="Times New Roman" panose="02020603050405020304" pitchFamily="18" charset="0"/>
              </a:rPr>
              <a:t> Up to 150 JOBS </a:t>
            </a: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for Eastside and surrounding Jax Communities</a:t>
            </a:r>
          </a:p>
          <a:p>
            <a:pPr>
              <a:buFont typeface="Wingdings" panose="05000000000000000000" pitchFamily="2" charset="2"/>
              <a:buChar char="Ø"/>
            </a:pP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Employment programs and services for Veterans, the Homeless and Reentry populations.</a:t>
            </a:r>
          </a:p>
          <a:p>
            <a:pPr>
              <a:buFont typeface="Wingdings" panose="05000000000000000000" pitchFamily="2" charset="2"/>
              <a:buChar char="Ø"/>
            </a:pP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Research Center: Partnering with state universities and local colleges to foster innovation and advancements in green technology.  </a:t>
            </a:r>
            <a:r>
              <a:rPr lang="en-US" sz="2400" b="1" i="1" u="sng" dirty="0">
                <a:latin typeface="Tw Cen MT Condensed Extra Bold" panose="020B0803020202020204" pitchFamily="34" charset="0"/>
                <a:ea typeface="Segoe UI Black" panose="020B0A02040204020203" pitchFamily="34" charset="0"/>
                <a:cs typeface="Times New Roman" panose="02020603050405020304" pitchFamily="18" charset="0"/>
              </a:rPr>
              <a:t>UF College of Design, Construction and Planning </a:t>
            </a: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is our 1</a:t>
            </a:r>
            <a:r>
              <a:rPr lang="en-US" sz="2400" b="1" i="1" baseline="30000" dirty="0">
                <a:latin typeface="Tw Cen MT Condensed Extra Bold" panose="020B0803020202020204" pitchFamily="34" charset="0"/>
                <a:ea typeface="Segoe UI Black" panose="020B0A02040204020203" pitchFamily="34" charset="0"/>
                <a:cs typeface="Times New Roman" panose="02020603050405020304" pitchFamily="18" charset="0"/>
              </a:rPr>
              <a:t>st</a:t>
            </a:r>
            <a:r>
              <a:rPr lang="en-US" sz="2400" b="1" i="1" dirty="0">
                <a:latin typeface="Tw Cen MT Condensed Extra Bold" panose="020B0803020202020204" pitchFamily="34" charset="0"/>
                <a:ea typeface="Segoe UI Black" panose="020B0A02040204020203" pitchFamily="34" charset="0"/>
                <a:cs typeface="Times New Roman" panose="02020603050405020304" pitchFamily="18" charset="0"/>
              </a:rPr>
              <a:t> Partner.</a:t>
            </a:r>
          </a:p>
          <a:p>
            <a:pPr marL="0" indent="0">
              <a:buNone/>
            </a:pPr>
            <a:endParaRPr lang="en-US" sz="2000" dirty="0">
              <a:solidFill>
                <a:srgbClr val="FF0000"/>
              </a:solidFill>
              <a:latin typeface="Tw Cen MT" panose="020B0602020104020603" pitchFamily="34" charset="0"/>
            </a:endParaRPr>
          </a:p>
        </p:txBody>
      </p:sp>
      <p:pic>
        <p:nvPicPr>
          <p:cNvPr id="4" name="Picture 3">
            <a:extLst>
              <a:ext uri="{FF2B5EF4-FFF2-40B4-BE49-F238E27FC236}">
                <a16:creationId xmlns:a16="http://schemas.microsoft.com/office/drawing/2014/main" xmlns="" id="{D6C96CD7-1115-739A-DE63-18FF43D48E50}"/>
              </a:ext>
            </a:extLst>
          </p:cNvPr>
          <p:cNvPicPr>
            <a:picLocks noChangeAspect="1"/>
          </p:cNvPicPr>
          <p:nvPr/>
        </p:nvPicPr>
        <p:blipFill>
          <a:blip r:embed="rId2"/>
          <a:stretch>
            <a:fillRect/>
          </a:stretch>
        </p:blipFill>
        <p:spPr>
          <a:xfrm>
            <a:off x="7833360" y="1323505"/>
            <a:ext cx="4135120" cy="3726015"/>
          </a:xfrm>
          <a:prstGeom prst="rect">
            <a:avLst/>
          </a:prstGeom>
        </p:spPr>
      </p:pic>
    </p:spTree>
    <p:extLst>
      <p:ext uri="{BB962C8B-B14F-4D97-AF65-F5344CB8AC3E}">
        <p14:creationId xmlns:p14="http://schemas.microsoft.com/office/powerpoint/2010/main" val="280546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E60618-9AA8-118B-F3F6-27CF6A2EF21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xmlns="" id="{E13701BC-4C2E-D5DC-24D1-3EE33ACA9571}"/>
              </a:ext>
            </a:extLst>
          </p:cNvPr>
          <p:cNvSpPr txBox="1">
            <a:spLocks/>
          </p:cNvSpPr>
          <p:nvPr/>
        </p:nvSpPr>
        <p:spPr>
          <a:xfrm>
            <a:off x="252981" y="23576"/>
            <a:ext cx="11645794" cy="116500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66"/>
                </a:solidFill>
                <a:latin typeface="Tw Cen MT Condensed Extra Bold" panose="020B0803020202020204" pitchFamily="34" charset="0"/>
                <a:ea typeface="Roboto" panose="02000000000000000000" pitchFamily="2" charset="0"/>
                <a:cs typeface="Roboto" panose="02000000000000000000" pitchFamily="2" charset="0"/>
              </a:rPr>
              <a:t>   		     </a:t>
            </a:r>
            <a:r>
              <a:rPr lang="en-US" sz="4000" b="1" dirty="0">
                <a:latin typeface="Tw Cen MT Condensed Extra Bold" panose="020B0803020202020204" pitchFamily="34" charset="0"/>
                <a:ea typeface="Roboto" panose="02000000000000000000" pitchFamily="2" charset="0"/>
                <a:cs typeface="Roboto" panose="02000000000000000000" pitchFamily="2" charset="0"/>
              </a:rPr>
              <a:t> “Housing Solutions Center of Jacksonville”</a:t>
            </a:r>
          </a:p>
          <a:p>
            <a:r>
              <a:rPr lang="en-US" sz="4000" b="1" dirty="0">
                <a:solidFill>
                  <a:srgbClr val="000066"/>
                </a:solidFill>
                <a:latin typeface="Tw Cen MT Condensed Extra Bold" panose="020B0803020202020204" pitchFamily="34" charset="0"/>
                <a:ea typeface="Roboto" panose="02000000000000000000" pitchFamily="2" charset="0"/>
                <a:cs typeface="Roboto" panose="02000000000000000000" pitchFamily="2" charset="0"/>
              </a:rPr>
              <a:t> </a:t>
            </a:r>
          </a:p>
          <a:p>
            <a:r>
              <a:rPr lang="en-US" sz="3600" dirty="0">
                <a:solidFill>
                  <a:srgbClr val="0070C0"/>
                </a:solidFill>
                <a:latin typeface="Tw Cen MT Condensed Extra Bold" panose="020B0803020202020204" pitchFamily="34" charset="0"/>
                <a:ea typeface="Segoe UI Black" panose="020B0A02040204020203" pitchFamily="34" charset="0"/>
              </a:rPr>
              <a:t>A Good Start…</a:t>
            </a:r>
          </a:p>
        </p:txBody>
      </p:sp>
      <p:graphicFrame>
        <p:nvGraphicFramePr>
          <p:cNvPr id="5" name="Content Placeholder 29">
            <a:extLst>
              <a:ext uri="{FF2B5EF4-FFF2-40B4-BE49-F238E27FC236}">
                <a16:creationId xmlns:a16="http://schemas.microsoft.com/office/drawing/2014/main" xmlns="" id="{80BAEE3C-B8BC-23D4-D3FC-8910AFDC5504}"/>
              </a:ext>
            </a:extLst>
          </p:cNvPr>
          <p:cNvGraphicFramePr>
            <a:graphicFrameLocks/>
          </p:cNvGraphicFramePr>
          <p:nvPr/>
        </p:nvGraphicFramePr>
        <p:xfrm>
          <a:off x="252981" y="1686618"/>
          <a:ext cx="6840993" cy="377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3" descr="A picture containing timeline&#10;&#10;Description automatically generated">
            <a:extLst>
              <a:ext uri="{FF2B5EF4-FFF2-40B4-BE49-F238E27FC236}">
                <a16:creationId xmlns:a16="http://schemas.microsoft.com/office/drawing/2014/main" xmlns="" id="{34137C03-1921-AF7D-73A4-4BCC32B82B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 b="24633"/>
          <a:stretch/>
        </p:blipFill>
        <p:spPr>
          <a:xfrm rot="-5400000">
            <a:off x="6810663" y="1207942"/>
            <a:ext cx="5475741" cy="4909119"/>
          </a:xfrm>
          <a:prstGeom prst="rect">
            <a:avLst/>
          </a:prstGeom>
        </p:spPr>
      </p:pic>
    </p:spTree>
    <p:extLst>
      <p:ext uri="{BB962C8B-B14F-4D97-AF65-F5344CB8AC3E}">
        <p14:creationId xmlns:p14="http://schemas.microsoft.com/office/powerpoint/2010/main" val="108897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4522B21E-B2B9-4C72-9A71-C87EFD1374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5EB7D2A2-F448-44D4-938C-DC84CBCB3B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xmlns="" id="{182F1E9F-2A7B-A648-8627-B11C8B85DCAE}"/>
              </a:ext>
            </a:extLst>
          </p:cNvPr>
          <p:cNvSpPr>
            <a:spLocks noGrp="1"/>
          </p:cNvSpPr>
          <p:nvPr>
            <p:ph type="title"/>
          </p:nvPr>
        </p:nvSpPr>
        <p:spPr>
          <a:xfrm>
            <a:off x="1145513" y="914403"/>
            <a:ext cx="9522488" cy="5255284"/>
          </a:xfrm>
        </p:spPr>
        <p:txBody>
          <a:bodyPr vert="horz" lIns="91440" tIns="45720" rIns="91440" bIns="45720" rtlCol="0" anchor="ctr">
            <a:normAutofit fontScale="90000"/>
          </a:bodyPr>
          <a:lstStyle/>
          <a:p>
            <a:pPr algn="l"/>
            <a:r>
              <a:rPr lang="en-US" b="1" kern="1200" dirty="0">
                <a:solidFill>
                  <a:srgbClr val="0070C0"/>
                </a:solidFill>
                <a:latin typeface="Tw Cen MT Condensed" panose="020B0606020104020203" pitchFamily="34" charset="0"/>
              </a:rPr>
              <a:t/>
            </a:r>
            <a:br>
              <a:rPr lang="en-US" b="1" kern="1200" dirty="0">
                <a:solidFill>
                  <a:srgbClr val="0070C0"/>
                </a:solidFill>
                <a:latin typeface="Tw Cen MT Condensed" panose="020B0606020104020203" pitchFamily="34" charset="0"/>
              </a:rPr>
            </a:br>
            <a:r>
              <a:rPr lang="en-US" b="1" kern="1200" dirty="0">
                <a:solidFill>
                  <a:srgbClr val="0070C0"/>
                </a:solidFill>
                <a:latin typeface="Tw Cen MT Condensed" panose="020B0606020104020203" pitchFamily="34" charset="0"/>
              </a:rPr>
              <a:t/>
            </a:r>
            <a:br>
              <a:rPr lang="en-US" b="1" kern="1200" dirty="0">
                <a:solidFill>
                  <a:srgbClr val="0070C0"/>
                </a:solidFill>
                <a:latin typeface="Tw Cen MT Condensed" panose="020B0606020104020203" pitchFamily="34" charset="0"/>
              </a:rPr>
            </a:br>
            <a:r>
              <a:rPr lang="en-US" b="1" kern="1200" dirty="0">
                <a:solidFill>
                  <a:srgbClr val="0070C0"/>
                </a:solidFill>
                <a:latin typeface="Tw Cen MT Condensed" panose="020B0606020104020203" pitchFamily="34" charset="0"/>
              </a:rPr>
              <a:t>Mission: </a:t>
            </a:r>
            <a:r>
              <a:rPr lang="en-US" b="1" i="1" dirty="0">
                <a:solidFill>
                  <a:schemeClr val="tx1"/>
                </a:solidFill>
                <a:latin typeface="Tw Cen MT Condensed" panose="020B0606020104020203" pitchFamily="34" charset="0"/>
              </a:rPr>
              <a:t>“W</a:t>
            </a:r>
            <a:r>
              <a:rPr lang="en-US" b="1" i="1" kern="1200" dirty="0">
                <a:solidFill>
                  <a:schemeClr val="tx1"/>
                </a:solidFill>
                <a:latin typeface="Tw Cen MT Condensed" panose="020B0606020104020203" pitchFamily="34" charset="0"/>
              </a:rPr>
              <a:t>e build healthy communities where people live, work and prosper” </a:t>
            </a:r>
            <a:r>
              <a:rPr lang="en-US" sz="3600" b="1" i="1" kern="1200" dirty="0">
                <a:solidFill>
                  <a:schemeClr val="tx1"/>
                </a:solidFill>
                <a:latin typeface="Tw Cen MT Condensed" panose="020B0606020104020203" pitchFamily="34" charset="0"/>
              </a:rPr>
              <a:t/>
            </a:r>
            <a:br>
              <a:rPr lang="en-US" sz="3600" b="1" i="1" kern="1200" dirty="0">
                <a:solidFill>
                  <a:schemeClr val="tx1"/>
                </a:solidFill>
                <a:latin typeface="Tw Cen MT Condensed" panose="020B0606020104020203" pitchFamily="34" charset="0"/>
              </a:rPr>
            </a:br>
            <a:r>
              <a:rPr lang="en-US" sz="3600" b="1" i="1" kern="1200" dirty="0">
                <a:solidFill>
                  <a:srgbClr val="002060"/>
                </a:solidFill>
                <a:latin typeface="Tw Cen MT Condensed" panose="020B0606020104020203" pitchFamily="34" charset="0"/>
              </a:rPr>
              <a:t/>
            </a:r>
            <a:br>
              <a:rPr lang="en-US" sz="3600" b="1" i="1" kern="1200" dirty="0">
                <a:solidFill>
                  <a:srgbClr val="002060"/>
                </a:solidFill>
                <a:latin typeface="Tw Cen MT Condensed" panose="020B0606020104020203" pitchFamily="34" charset="0"/>
              </a:rPr>
            </a:br>
            <a:r>
              <a:rPr lang="en-US" sz="2800" b="1" i="1" kern="1200" dirty="0">
                <a:solidFill>
                  <a:srgbClr val="002060"/>
                </a:solidFill>
                <a:latin typeface="Tw Cen MT Condensed" panose="020B0606020104020203" pitchFamily="34" charset="0"/>
              </a:rPr>
              <a:t/>
            </a:r>
            <a:br>
              <a:rPr lang="en-US" sz="2800" b="1" i="1" kern="1200" dirty="0">
                <a:solidFill>
                  <a:srgbClr val="002060"/>
                </a:solidFill>
                <a:latin typeface="Tw Cen MT Condensed" panose="020B0606020104020203" pitchFamily="34" charset="0"/>
              </a:rPr>
            </a:br>
            <a:r>
              <a:rPr lang="en-US" sz="3600" b="1" kern="1200" dirty="0">
                <a:solidFill>
                  <a:srgbClr val="0070C0"/>
                </a:solidFill>
                <a:latin typeface="Tw Cen MT Condensed" panose="020B0606020104020203" pitchFamily="34" charset="0"/>
              </a:rPr>
              <a:t>Core Values:</a:t>
            </a:r>
            <a:br>
              <a:rPr lang="en-US" sz="3600" b="1" kern="1200" dirty="0">
                <a:solidFill>
                  <a:srgbClr val="0070C0"/>
                </a:solidFill>
                <a:latin typeface="Tw Cen MT Condensed" panose="020B0606020104020203" pitchFamily="34" charset="0"/>
              </a:rPr>
            </a:br>
            <a:r>
              <a:rPr lang="en-US" sz="3600" b="1" dirty="0">
                <a:solidFill>
                  <a:schemeClr val="tx1"/>
                </a:solidFill>
                <a:latin typeface="Tw Cen MT Condensed" panose="020B0606020104020203" pitchFamily="34" charset="0"/>
              </a:rPr>
              <a:t>- </a:t>
            </a:r>
            <a:r>
              <a:rPr lang="en-US" sz="3600" b="1" i="1" kern="1200" dirty="0">
                <a:solidFill>
                  <a:schemeClr val="tx1"/>
                </a:solidFill>
                <a:latin typeface="Tw Cen MT Condensed" panose="020B0606020104020203" pitchFamily="34" charset="0"/>
              </a:rPr>
              <a:t>Collaboration 		</a:t>
            </a:r>
            <a:br>
              <a:rPr lang="en-US" sz="3600" b="1" i="1" kern="1200" dirty="0">
                <a:solidFill>
                  <a:schemeClr val="tx1"/>
                </a:solidFill>
                <a:latin typeface="Tw Cen MT Condensed" panose="020B0606020104020203" pitchFamily="34" charset="0"/>
              </a:rPr>
            </a:br>
            <a:r>
              <a:rPr lang="en-US" sz="3600" b="1" i="1" kern="1200" dirty="0">
                <a:solidFill>
                  <a:schemeClr val="tx1"/>
                </a:solidFill>
                <a:latin typeface="Tw Cen MT Condensed" panose="020B0606020104020203" pitchFamily="34" charset="0"/>
              </a:rPr>
              <a:t>- Inclusiveness</a:t>
            </a:r>
            <a:r>
              <a:rPr lang="en-US" sz="3600" b="1" i="1" dirty="0">
                <a:solidFill>
                  <a:schemeClr val="tx1"/>
                </a:solidFill>
                <a:latin typeface="Tw Cen MT Condensed" panose="020B0606020104020203" pitchFamily="34" charset="0"/>
              </a:rPr>
              <a:t/>
            </a:r>
            <a:br>
              <a:rPr lang="en-US" sz="3600" b="1" i="1" dirty="0">
                <a:solidFill>
                  <a:schemeClr val="tx1"/>
                </a:solidFill>
                <a:latin typeface="Tw Cen MT Condensed" panose="020B0606020104020203" pitchFamily="34" charset="0"/>
              </a:rPr>
            </a:br>
            <a:r>
              <a:rPr lang="en-US" sz="3600" b="1" i="1" dirty="0">
                <a:solidFill>
                  <a:schemeClr val="tx1"/>
                </a:solidFill>
                <a:latin typeface="Tw Cen MT Condensed" panose="020B0606020104020203" pitchFamily="34" charset="0"/>
              </a:rPr>
              <a:t>- </a:t>
            </a:r>
            <a:r>
              <a:rPr lang="en-US" sz="3600" b="1" i="1" kern="1200" dirty="0">
                <a:solidFill>
                  <a:schemeClr val="tx1"/>
                </a:solidFill>
                <a:latin typeface="Tw Cen MT Condensed" panose="020B0606020104020203" pitchFamily="34" charset="0"/>
              </a:rPr>
              <a:t>Compassion</a:t>
            </a:r>
            <a:br>
              <a:rPr lang="en-US" sz="3600" b="1" i="1" kern="1200" dirty="0">
                <a:solidFill>
                  <a:schemeClr val="tx1"/>
                </a:solidFill>
                <a:latin typeface="Tw Cen MT Condensed" panose="020B0606020104020203" pitchFamily="34" charset="0"/>
              </a:rPr>
            </a:br>
            <a:r>
              <a:rPr lang="en-US" sz="3600" b="1" i="1" kern="1200" dirty="0">
                <a:solidFill>
                  <a:schemeClr val="tx1"/>
                </a:solidFill>
                <a:latin typeface="Tw Cen MT Condensed" panose="020B0606020104020203" pitchFamily="34" charset="0"/>
              </a:rPr>
              <a:t>- Determination                                           </a:t>
            </a:r>
            <a:br>
              <a:rPr lang="en-US" sz="3600" b="1" i="1" kern="1200" dirty="0">
                <a:solidFill>
                  <a:schemeClr val="tx1"/>
                </a:solidFill>
                <a:latin typeface="Tw Cen MT Condensed" panose="020B0606020104020203" pitchFamily="34" charset="0"/>
              </a:rPr>
            </a:br>
            <a:r>
              <a:rPr lang="en-US" sz="3600" b="1" i="1" kern="1200" dirty="0">
                <a:solidFill>
                  <a:schemeClr val="tx1"/>
                </a:solidFill>
                <a:latin typeface="Tw Cen MT Condensed" panose="020B0606020104020203" pitchFamily="34" charset="0"/>
              </a:rPr>
              <a:t>- Community</a:t>
            </a:r>
            <a:br>
              <a:rPr lang="en-US" sz="3600" b="1" i="1" kern="1200" dirty="0">
                <a:solidFill>
                  <a:schemeClr val="tx1"/>
                </a:solidFill>
                <a:latin typeface="Tw Cen MT Condensed" panose="020B0606020104020203" pitchFamily="34" charset="0"/>
              </a:rPr>
            </a:br>
            <a:r>
              <a:rPr lang="en-US" sz="3600" b="1" i="1" kern="1200" dirty="0">
                <a:solidFill>
                  <a:schemeClr val="tx1"/>
                </a:solidFill>
                <a:latin typeface="Tw Cen MT Condensed" panose="020B0606020104020203" pitchFamily="34" charset="0"/>
              </a:rPr>
              <a:t>- Hope</a:t>
            </a:r>
            <a:br>
              <a:rPr lang="en-US" sz="3600" b="1" i="1" kern="1200" dirty="0">
                <a:solidFill>
                  <a:schemeClr val="tx1"/>
                </a:solidFill>
                <a:latin typeface="Tw Cen MT Condensed" panose="020B0606020104020203" pitchFamily="34" charset="0"/>
              </a:rPr>
            </a:br>
            <a:r>
              <a:rPr lang="en-US" sz="2800" b="1" i="1" kern="1200" dirty="0">
                <a:solidFill>
                  <a:schemeClr val="tx1"/>
                </a:solidFill>
                <a:latin typeface="Tw Cen MT Condensed" panose="020B0606020104020203" pitchFamily="34" charset="0"/>
              </a:rPr>
              <a:t>		</a:t>
            </a:r>
            <a:r>
              <a:rPr lang="en-US" sz="2800" b="1" kern="1200" dirty="0">
                <a:solidFill>
                  <a:srgbClr val="0070C0"/>
                </a:solidFill>
                <a:latin typeface="Tw Cen MT Condensed" panose="020B0606020104020203" pitchFamily="34" charset="0"/>
              </a:rPr>
              <a:t/>
            </a:r>
            <a:br>
              <a:rPr lang="en-US" sz="2800" b="1" kern="1200" dirty="0">
                <a:solidFill>
                  <a:srgbClr val="0070C0"/>
                </a:solidFill>
                <a:latin typeface="Tw Cen MT Condensed" panose="020B0606020104020203" pitchFamily="34" charset="0"/>
              </a:rPr>
            </a:br>
            <a:r>
              <a:rPr lang="en-US" sz="2800" b="1" kern="1200" dirty="0">
                <a:solidFill>
                  <a:srgbClr val="0070C0"/>
                </a:solidFill>
                <a:latin typeface="Tw Cen MT Condensed" panose="020B0606020104020203" pitchFamily="34" charset="0"/>
              </a:rPr>
              <a:t/>
            </a:r>
            <a:br>
              <a:rPr lang="en-US" sz="2800" b="1" kern="1200" dirty="0">
                <a:solidFill>
                  <a:srgbClr val="0070C0"/>
                </a:solidFill>
                <a:latin typeface="Tw Cen MT Condensed" panose="020B0606020104020203" pitchFamily="34" charset="0"/>
              </a:rPr>
            </a:br>
            <a:endParaRPr lang="en-US" sz="2800" b="1" kern="1200" dirty="0">
              <a:solidFill>
                <a:srgbClr val="0070C0"/>
              </a:solidFill>
              <a:latin typeface="Tw Cen MT Condensed" panose="020B0606020104020203" pitchFamily="34" charset="0"/>
            </a:endParaRPr>
          </a:p>
        </p:txBody>
      </p:sp>
      <p:cxnSp>
        <p:nvCxnSpPr>
          <p:cNvPr id="25" name="Straight Connector 24">
            <a:extLst>
              <a:ext uri="{FF2B5EF4-FFF2-40B4-BE49-F238E27FC236}">
                <a16:creationId xmlns:a16="http://schemas.microsoft.com/office/drawing/2014/main" xmlns="" id="{F7C8EA93-3210-4C62-99E9-153C275E3A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4C4B0A5C-1581-7877-E4DA-A0E1D7A4B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5720" y="4587049"/>
            <a:ext cx="2552281" cy="1345992"/>
          </a:xfrm>
          <a:prstGeom prst="rect">
            <a:avLst/>
          </a:prstGeom>
        </p:spPr>
      </p:pic>
    </p:spTree>
    <p:extLst>
      <p:ext uri="{BB962C8B-B14F-4D97-AF65-F5344CB8AC3E}">
        <p14:creationId xmlns:p14="http://schemas.microsoft.com/office/powerpoint/2010/main" val="554560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using crisis vector illustration word cloud isolated on a white background.">
            <a:extLst>
              <a:ext uri="{FF2B5EF4-FFF2-40B4-BE49-F238E27FC236}">
                <a16:creationId xmlns:a16="http://schemas.microsoft.com/office/drawing/2014/main" xmlns="" id="{0B398ED0-0B3F-BF9E-BC74-25AAD5849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6900" y="1895055"/>
            <a:ext cx="2107182" cy="1890085"/>
          </a:xfrm>
          <a:prstGeom prst="rect">
            <a:avLst/>
          </a:prstGeom>
          <a:noFill/>
        </p:spPr>
      </p:pic>
      <p:sp>
        <p:nvSpPr>
          <p:cNvPr id="3" name="TextBox 2">
            <a:extLst>
              <a:ext uri="{FF2B5EF4-FFF2-40B4-BE49-F238E27FC236}">
                <a16:creationId xmlns:a16="http://schemas.microsoft.com/office/drawing/2014/main" xmlns="" id="{2811D1AC-817B-C692-44F6-84E6233D8689}"/>
              </a:ext>
            </a:extLst>
          </p:cNvPr>
          <p:cNvSpPr txBox="1"/>
          <p:nvPr/>
        </p:nvSpPr>
        <p:spPr>
          <a:xfrm>
            <a:off x="2460982" y="93785"/>
            <a:ext cx="9554118" cy="6505635"/>
          </a:xfrm>
          <a:prstGeom prst="rect">
            <a:avLst/>
          </a:prstGeom>
        </p:spPr>
        <p:txBody>
          <a:bodyPr vert="horz" lIns="91440" tIns="45720" rIns="91440" bIns="45720" rtlCol="0" anchor="t">
            <a:normAutofit fontScale="25000" lnSpcReduction="20000"/>
          </a:bodyPr>
          <a:lstStyle/>
          <a:p>
            <a:pPr marR="0">
              <a:lnSpc>
                <a:spcPct val="90000"/>
              </a:lnSpc>
              <a:spcBef>
                <a:spcPts val="0"/>
              </a:spcBef>
              <a:spcAft>
                <a:spcPts val="800"/>
              </a:spcAft>
            </a:pPr>
            <a:endParaRPr lang="en-US" sz="9600" b="1" dirty="0">
              <a:solidFill>
                <a:srgbClr val="FF0000"/>
              </a:solidFill>
              <a:latin typeface="Tw Cen MT"/>
            </a:endParaRPr>
          </a:p>
          <a:p>
            <a:pPr marR="0">
              <a:lnSpc>
                <a:spcPct val="90000"/>
              </a:lnSpc>
              <a:spcBef>
                <a:spcPts val="0"/>
              </a:spcBef>
              <a:spcAft>
                <a:spcPts val="800"/>
              </a:spcAft>
            </a:pPr>
            <a:r>
              <a:rPr lang="en-US" sz="9600" b="1" dirty="0">
                <a:solidFill>
                  <a:srgbClr val="FF0000"/>
                </a:solidFill>
                <a:latin typeface="Tw Cen MT"/>
              </a:rPr>
              <a:t>Problem: 	       </a:t>
            </a:r>
            <a:r>
              <a:rPr lang="en-US" sz="11200" b="1" i="1" dirty="0">
                <a:solidFill>
                  <a:srgbClr val="FF0000"/>
                </a:solidFill>
                <a:latin typeface="Tw Cen MT Condensed" panose="020B0606020104020203" pitchFamily="34" charset="0"/>
              </a:rPr>
              <a:t>LACK OF AFFORDABLE HOUSING</a:t>
            </a:r>
          </a:p>
          <a:p>
            <a:pPr marR="0">
              <a:lnSpc>
                <a:spcPct val="90000"/>
              </a:lnSpc>
              <a:spcBef>
                <a:spcPts val="0"/>
              </a:spcBef>
              <a:spcAft>
                <a:spcPts val="800"/>
              </a:spcAft>
            </a:pPr>
            <a:endParaRPr lang="en-US" sz="4000" b="1" i="1" dirty="0">
              <a:solidFill>
                <a:srgbClr val="FF0000"/>
              </a:solidFill>
              <a:latin typeface="Tw Cen MT Condensed" panose="020B0606020104020203" pitchFamily="34" charset="0"/>
            </a:endParaRPr>
          </a:p>
          <a:p>
            <a:pPr marL="1143000" marR="0" indent="-1143000">
              <a:lnSpc>
                <a:spcPct val="90000"/>
              </a:lnSpc>
              <a:spcBef>
                <a:spcPts val="0"/>
              </a:spcBef>
              <a:spcAft>
                <a:spcPts val="800"/>
              </a:spcAft>
              <a:buFont typeface="Wingdings" panose="05000000000000000000" pitchFamily="2" charset="2"/>
              <a:buChar char="Ø"/>
            </a:pPr>
            <a:r>
              <a:rPr lang="en-US" sz="8000" b="1" dirty="0">
                <a:latin typeface="Tw Cen MT" panose="020B0602020104020603" pitchFamily="34" charset="0"/>
              </a:rPr>
              <a:t>Skyrocketing home prices are locking out far too many Americans from wealth-building homeownership.</a:t>
            </a:r>
          </a:p>
          <a:p>
            <a:pPr marR="0">
              <a:lnSpc>
                <a:spcPct val="90000"/>
              </a:lnSpc>
              <a:spcBef>
                <a:spcPts val="0"/>
              </a:spcBef>
              <a:spcAft>
                <a:spcPts val="800"/>
              </a:spcAft>
            </a:pPr>
            <a:endParaRPr lang="en-US" sz="4000" b="1" dirty="0">
              <a:latin typeface="Tw Cen MT" panose="020B0602020104020603" pitchFamily="34" charset="0"/>
            </a:endParaRPr>
          </a:p>
          <a:p>
            <a:pPr marL="0" marR="0">
              <a:buNone/>
            </a:pPr>
            <a:r>
              <a:rPr lang="en-US" sz="8000" b="1" u="sng" kern="100" dirty="0">
                <a:effectLst/>
                <a:latin typeface="Tw Cen MT" panose="020B0602020104020603" pitchFamily="34" charset="0"/>
                <a:ea typeface="Aptos" panose="020B0004020202020204" pitchFamily="34" charset="0"/>
                <a:cs typeface="Times New Roman" panose="02020603050405020304" pitchFamily="18" charset="0"/>
              </a:rPr>
              <a:t>U.S. Price Index Comparison </a:t>
            </a:r>
            <a:r>
              <a:rPr lang="en-US" sz="8000" b="1" kern="100" dirty="0">
                <a:effectLst/>
                <a:latin typeface="Tw Cen MT" panose="020B0602020104020603" pitchFamily="34" charset="0"/>
                <a:ea typeface="Aptos" panose="020B0004020202020204" pitchFamily="34" charset="0"/>
                <a:cs typeface="Times New Roman" panose="02020603050405020304" pitchFamily="18" charset="0"/>
              </a:rPr>
              <a:t>				</a:t>
            </a:r>
            <a:r>
              <a:rPr lang="en-US" sz="8000" b="1" u="sng" kern="100" dirty="0">
                <a:effectLst/>
                <a:latin typeface="Tw Cen MT" panose="020B0602020104020603" pitchFamily="34" charset="0"/>
                <a:ea typeface="Aptos" panose="020B0004020202020204" pitchFamily="34" charset="0"/>
                <a:cs typeface="Times New Roman" panose="02020603050405020304" pitchFamily="18" charset="0"/>
              </a:rPr>
              <a:t>2019 to 2024</a:t>
            </a:r>
          </a:p>
          <a:p>
            <a:pPr marL="0" marR="0">
              <a:buNone/>
            </a:pPr>
            <a:r>
              <a:rPr lang="en-US" sz="8000" b="1" kern="100" dirty="0">
                <a:effectLst/>
                <a:latin typeface="Tw Cen MT" panose="020B0602020104020603" pitchFamily="34" charset="0"/>
                <a:ea typeface="Aptos" panose="020B0004020202020204" pitchFamily="34" charset="0"/>
                <a:cs typeface="Times New Roman" panose="02020603050405020304" pitchFamily="18" charset="0"/>
              </a:rPr>
              <a:t>Consumer Goods &amp; Services (not housing)	        Rose 22.8% (Consumer Price Index)</a:t>
            </a:r>
          </a:p>
          <a:p>
            <a:pPr marL="0" marR="0">
              <a:buNone/>
            </a:pPr>
            <a:r>
              <a:rPr lang="en-US" sz="8000" b="1" kern="100" dirty="0">
                <a:solidFill>
                  <a:srgbClr val="FF0000"/>
                </a:solidFill>
                <a:effectLst/>
                <a:latin typeface="Tw Cen MT" panose="020B0602020104020603" pitchFamily="34" charset="0"/>
                <a:ea typeface="Aptos" panose="020B0004020202020204" pitchFamily="34" charset="0"/>
                <a:cs typeface="Times New Roman" panose="02020603050405020304" pitchFamily="18" charset="0"/>
              </a:rPr>
              <a:t>Prices for Single-family Homes		        Rose 57.8% (FHFA Housing Price Index)</a:t>
            </a:r>
          </a:p>
          <a:p>
            <a:pPr marL="0" marR="0"/>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R="0">
              <a:lnSpc>
                <a:spcPct val="90000"/>
              </a:lnSpc>
              <a:spcBef>
                <a:spcPts val="0"/>
              </a:spcBef>
              <a:spcAft>
                <a:spcPts val="800"/>
              </a:spcAft>
            </a:pPr>
            <a:endParaRPr lang="en-US" sz="8000" b="1" dirty="0">
              <a:latin typeface="Tw Cen MT" panose="020B0602020104020603" pitchFamily="34" charset="0"/>
            </a:endParaRPr>
          </a:p>
          <a:p>
            <a:pPr marL="1143000" indent="-1143000">
              <a:lnSpc>
                <a:spcPct val="90000"/>
              </a:lnSpc>
              <a:spcAft>
                <a:spcPts val="800"/>
              </a:spcAft>
              <a:buFont typeface="Wingdings" panose="05000000000000000000" pitchFamily="2" charset="2"/>
              <a:buChar char="Ø"/>
            </a:pPr>
            <a:r>
              <a:rPr lang="en-US" sz="8000" b="1" kern="100" dirty="0">
                <a:effectLst/>
                <a:latin typeface="Tw Cen MT" panose="020B0602020104020603" pitchFamily="34" charset="0"/>
                <a:ea typeface="Aptos" panose="020B0004020202020204" pitchFamily="34" charset="0"/>
                <a:cs typeface="Times New Roman" panose="02020603050405020304" pitchFamily="18" charset="0"/>
              </a:rPr>
              <a:t>The U.S. faces a significant shortage of affordable housing, with approximately 7.1 million rental homes needed to meet the needs of extremely low-income renters. Nationwide, only 35 affordable and available rental homes exist for every 100 extremely low-income renter households.**</a:t>
            </a:r>
          </a:p>
          <a:p>
            <a:pPr>
              <a:lnSpc>
                <a:spcPct val="90000"/>
              </a:lnSpc>
              <a:spcAft>
                <a:spcPts val="800"/>
              </a:spcAft>
            </a:pPr>
            <a:endParaRPr lang="en-US" sz="4000" b="1" kern="100" dirty="0">
              <a:effectLst/>
              <a:latin typeface="Tw Cen MT" panose="020B0602020104020603" pitchFamily="34" charset="0"/>
              <a:ea typeface="Aptos" panose="020B0004020202020204" pitchFamily="34" charset="0"/>
              <a:cs typeface="Times New Roman" panose="02020603050405020304" pitchFamily="18" charset="0"/>
            </a:endParaRPr>
          </a:p>
          <a:p>
            <a:pPr marL="1143000" indent="-1143000">
              <a:lnSpc>
                <a:spcPct val="90000"/>
              </a:lnSpc>
              <a:spcAft>
                <a:spcPts val="800"/>
              </a:spcAft>
              <a:buFont typeface="Wingdings" panose="05000000000000000000" pitchFamily="2" charset="2"/>
              <a:buChar char="Ø"/>
            </a:pPr>
            <a:r>
              <a:rPr lang="en-US" sz="8000" b="1" kern="100" dirty="0">
                <a:effectLst/>
                <a:latin typeface="Tw Cen MT" panose="020B0602020104020603" pitchFamily="34" charset="0"/>
                <a:ea typeface="Aptos" panose="020B0004020202020204" pitchFamily="34" charset="0"/>
                <a:cs typeface="Times New Roman" panose="02020603050405020304" pitchFamily="18" charset="0"/>
              </a:rPr>
              <a:t>The Sunshine State has only 25 affordable and available rental homes for every 100 extremely low-income renter household.**</a:t>
            </a:r>
          </a:p>
          <a:p>
            <a:pPr>
              <a:lnSpc>
                <a:spcPct val="90000"/>
              </a:lnSpc>
              <a:spcAft>
                <a:spcPts val="800"/>
              </a:spcAft>
            </a:pPr>
            <a:endParaRPr lang="en-US" sz="4000" b="1" kern="100" dirty="0">
              <a:effectLst/>
              <a:latin typeface="Tw Cen MT" panose="020B0602020104020603" pitchFamily="34" charset="0"/>
              <a:ea typeface="Aptos" panose="020B0004020202020204" pitchFamily="34" charset="0"/>
              <a:cs typeface="Times New Roman" panose="02020603050405020304" pitchFamily="18" charset="0"/>
            </a:endParaRPr>
          </a:p>
          <a:p>
            <a:pPr marL="1143000" marR="0" indent="-1143000">
              <a:lnSpc>
                <a:spcPct val="90000"/>
              </a:lnSpc>
              <a:spcBef>
                <a:spcPts val="0"/>
              </a:spcBef>
              <a:spcAft>
                <a:spcPts val="800"/>
              </a:spcAft>
              <a:buFont typeface="Wingdings" panose="05000000000000000000" pitchFamily="2" charset="2"/>
              <a:buChar char="Ø"/>
            </a:pPr>
            <a:r>
              <a:rPr lang="en-US" sz="8000" b="1" dirty="0">
                <a:latin typeface="Tw Cen MT"/>
              </a:rPr>
              <a:t>862,485 low-income renters in Florida pay more than 40% of their income for housing.*</a:t>
            </a:r>
          </a:p>
          <a:p>
            <a:pPr marR="0">
              <a:lnSpc>
                <a:spcPct val="90000"/>
              </a:lnSpc>
              <a:spcBef>
                <a:spcPts val="0"/>
              </a:spcBef>
              <a:spcAft>
                <a:spcPts val="800"/>
              </a:spcAft>
            </a:pPr>
            <a:endParaRPr lang="en-US" sz="4000" b="1" i="0" dirty="0">
              <a:effectLst/>
              <a:highlight>
                <a:srgbClr val="FFFFFF"/>
              </a:highlight>
              <a:latin typeface="Tw Cen MT"/>
            </a:endParaRPr>
          </a:p>
          <a:p>
            <a:pPr marL="1143000" marR="0" indent="-1143000">
              <a:lnSpc>
                <a:spcPct val="90000"/>
              </a:lnSpc>
              <a:spcBef>
                <a:spcPts val="0"/>
              </a:spcBef>
              <a:spcAft>
                <a:spcPts val="800"/>
              </a:spcAft>
              <a:buFont typeface="Wingdings" panose="05000000000000000000" pitchFamily="2" charset="2"/>
              <a:buChar char="Ø"/>
            </a:pPr>
            <a:r>
              <a:rPr lang="en-US" sz="8000" b="1" dirty="0">
                <a:latin typeface="Tw Cen MT"/>
              </a:rPr>
              <a:t>Every county in the U.S has a shortage of affordable housing.**</a:t>
            </a:r>
          </a:p>
          <a:p>
            <a:pPr>
              <a:lnSpc>
                <a:spcPct val="90000"/>
              </a:lnSpc>
              <a:spcAft>
                <a:spcPts val="800"/>
              </a:spcAft>
            </a:pPr>
            <a:r>
              <a:rPr lang="en-US" sz="4900" dirty="0">
                <a:highlight>
                  <a:srgbClr val="FFFFFF"/>
                </a:highlight>
                <a:latin typeface="Tw Cen MT"/>
              </a:rPr>
              <a:t>* University of Florida Shimberg Center for Housing Studies</a:t>
            </a:r>
          </a:p>
          <a:p>
            <a:pPr>
              <a:lnSpc>
                <a:spcPct val="90000"/>
              </a:lnSpc>
              <a:spcAft>
                <a:spcPts val="800"/>
              </a:spcAft>
            </a:pPr>
            <a:r>
              <a:rPr lang="en-US" sz="4900" dirty="0">
                <a:highlight>
                  <a:srgbClr val="FFFFFF"/>
                </a:highlight>
                <a:latin typeface="Tw Cen MT"/>
              </a:rPr>
              <a:t>** National Low Income Housing Coalition</a:t>
            </a:r>
            <a:endParaRPr lang="en-US" sz="4900" dirty="0">
              <a:latin typeface="Tw Cen MT"/>
            </a:endParaRPr>
          </a:p>
          <a:p>
            <a:pPr marL="457200" marR="0" indent="-228600">
              <a:lnSpc>
                <a:spcPct val="90000"/>
              </a:lnSpc>
              <a:spcBef>
                <a:spcPts val="0"/>
              </a:spcBef>
              <a:spcAft>
                <a:spcPts val="800"/>
              </a:spcAft>
              <a:buFont typeface="Arial" panose="020B0604020202020204" pitchFamily="34" charset="0"/>
              <a:buChar char="•"/>
            </a:pPr>
            <a:endParaRPr lang="en-US" sz="500" dirty="0"/>
          </a:p>
          <a:p>
            <a:pPr marL="457200" marR="0" indent="-228600">
              <a:lnSpc>
                <a:spcPct val="90000"/>
              </a:lnSpc>
              <a:spcBef>
                <a:spcPts val="0"/>
              </a:spcBef>
              <a:spcAft>
                <a:spcPts val="800"/>
              </a:spcAft>
              <a:buFont typeface="Arial" panose="020B0604020202020204" pitchFamily="34" charset="0"/>
              <a:buChar char="•"/>
            </a:pPr>
            <a:endParaRPr lang="en-US" sz="500" dirty="0"/>
          </a:p>
          <a:p>
            <a:pPr marL="457200" marR="0" indent="-228600">
              <a:lnSpc>
                <a:spcPct val="90000"/>
              </a:lnSpc>
              <a:spcBef>
                <a:spcPts val="0"/>
              </a:spcBef>
              <a:spcAft>
                <a:spcPts val="800"/>
              </a:spcAft>
              <a:buFont typeface="Arial" panose="020B0604020202020204" pitchFamily="34" charset="0"/>
              <a:buChar char="•"/>
            </a:pPr>
            <a:endParaRPr lang="en-US" sz="500" dirty="0"/>
          </a:p>
          <a:p>
            <a:pPr indent="-228600">
              <a:lnSpc>
                <a:spcPct val="90000"/>
              </a:lnSpc>
              <a:spcAft>
                <a:spcPts val="800"/>
              </a:spcAft>
              <a:buFont typeface="Arial" panose="020B0604020202020204" pitchFamily="34" charset="0"/>
              <a:buChar char="•"/>
            </a:pPr>
            <a:r>
              <a:rPr lang="en-US" sz="500" b="0" i="0" dirty="0">
                <a:effectLst/>
                <a:highlight>
                  <a:srgbClr val="FFFFFF"/>
                </a:highlight>
              </a:rPr>
              <a:t>					</a:t>
            </a:r>
          </a:p>
        </p:txBody>
      </p:sp>
    </p:spTree>
    <p:extLst>
      <p:ext uri="{BB962C8B-B14F-4D97-AF65-F5344CB8AC3E}">
        <p14:creationId xmlns:p14="http://schemas.microsoft.com/office/powerpoint/2010/main" val="149251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346177D-ADC4-4968-B747-5CFCD390B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811D1AC-817B-C692-44F6-84E6233D8689}"/>
              </a:ext>
            </a:extLst>
          </p:cNvPr>
          <p:cNvSpPr txBox="1"/>
          <p:nvPr/>
        </p:nvSpPr>
        <p:spPr>
          <a:xfrm>
            <a:off x="823965" y="295458"/>
            <a:ext cx="9524371" cy="7157495"/>
          </a:xfrm>
          <a:prstGeom prst="rect">
            <a:avLst/>
          </a:prstGeom>
        </p:spPr>
        <p:txBody>
          <a:bodyPr vert="horz" lIns="91440" tIns="45720" rIns="91440" bIns="45720" rtlCol="0" anchor="t">
            <a:normAutofit fontScale="62500" lnSpcReduction="20000"/>
          </a:bodyPr>
          <a:lstStyle/>
          <a:p>
            <a:pPr marL="0" marR="0" algn="ctr">
              <a:lnSpc>
                <a:spcPct val="107000"/>
              </a:lnSpc>
              <a:spcBef>
                <a:spcPts val="0"/>
              </a:spcBef>
              <a:spcAft>
                <a:spcPts val="800"/>
              </a:spcAft>
            </a:pPr>
            <a:r>
              <a:rPr lang="en-US" sz="3000" i="1"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rPr>
              <a:t>	     </a:t>
            </a:r>
            <a:r>
              <a:rPr lang="en-US" sz="3300" i="1"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rPr>
              <a:t>     </a:t>
            </a:r>
            <a:r>
              <a:rPr lang="en-US" sz="4500" i="1"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rPr>
              <a:t>LACK OF HOUSING INNOVATION</a:t>
            </a:r>
          </a:p>
          <a:p>
            <a:pPr marL="0" marR="0">
              <a:lnSpc>
                <a:spcPct val="107000"/>
              </a:lnSpc>
              <a:spcBef>
                <a:spcPts val="0"/>
              </a:spcBef>
              <a:spcAft>
                <a:spcPts val="800"/>
              </a:spcAft>
            </a:pPr>
            <a:endParaRPr lang="en-US" sz="3300" i="1"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endParaRPr>
          </a:p>
          <a:p>
            <a:pPr marL="0" marR="0">
              <a:lnSpc>
                <a:spcPct val="107000"/>
              </a:lnSpc>
              <a:spcBef>
                <a:spcPts val="0"/>
              </a:spcBef>
              <a:spcAft>
                <a:spcPts val="800"/>
              </a:spcAft>
            </a:pPr>
            <a:endParaRPr lang="en-US" sz="3300" i="1"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endParaRPr>
          </a:p>
          <a:p>
            <a:pPr>
              <a:lnSpc>
                <a:spcPct val="107000"/>
              </a:lnSpc>
              <a:spcAft>
                <a:spcPts val="800"/>
              </a:spcAft>
            </a:pPr>
            <a:r>
              <a:rPr lang="en-US" sz="3600" b="1" i="1" kern="100" dirty="0">
                <a:latin typeface="Tw Cen MT" panose="020B0602020104020603" pitchFamily="34" charset="0"/>
                <a:ea typeface="Segoe UI Black" panose="020B0A02040204020203" pitchFamily="34" charset="0"/>
                <a:cs typeface="Times New Roman" panose="02020603050405020304" pitchFamily="18" charset="0"/>
              </a:rPr>
              <a:t>Housing Developers and Contractors continue to build houses in </a:t>
            </a:r>
            <a:r>
              <a:rPr lang="en-US" sz="3600" b="1" i="1" u="sng" kern="100" dirty="0">
                <a:latin typeface="Tw Cen MT" panose="020B0602020104020603" pitchFamily="34" charset="0"/>
                <a:ea typeface="Segoe UI Black" panose="020B0A02040204020203" pitchFamily="34" charset="0"/>
                <a:cs typeface="Times New Roman" panose="02020603050405020304" pitchFamily="18" charset="0"/>
              </a:rPr>
              <a:t>the same way they did 125 years ago</a:t>
            </a:r>
            <a:r>
              <a:rPr lang="en-US" sz="3600" b="1" i="1" kern="100" dirty="0">
                <a:latin typeface="Tw Cen MT" panose="020B0602020104020603" pitchFamily="34" charset="0"/>
                <a:ea typeface="Segoe UI Black" panose="020B0A02040204020203" pitchFamily="34" charset="0"/>
                <a:cs typeface="Times New Roman" panose="02020603050405020304" pitchFamily="18" charset="0"/>
              </a:rPr>
              <a:t>… generation, after generation, after generation…</a:t>
            </a:r>
          </a:p>
          <a:p>
            <a:pPr marL="0" marR="0">
              <a:lnSpc>
                <a:spcPct val="107000"/>
              </a:lnSpc>
              <a:spcBef>
                <a:spcPts val="0"/>
              </a:spcBef>
              <a:spcAft>
                <a:spcPts val="800"/>
              </a:spcAft>
            </a:pPr>
            <a:endParaRPr lang="en-US" sz="3300" i="1"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endParaRPr>
          </a:p>
          <a:p>
            <a:pPr marL="0" marR="0" algn="ctr">
              <a:lnSpc>
                <a:spcPct val="107000"/>
              </a:lnSpc>
              <a:spcBef>
                <a:spcPts val="0"/>
              </a:spcBef>
              <a:spcAft>
                <a:spcPts val="800"/>
              </a:spcAft>
            </a:pPr>
            <a:endParaRPr lang="en-US" sz="2400"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endParaRPr>
          </a:p>
          <a:p>
            <a:pPr marL="0" marR="0" algn="ctr">
              <a:lnSpc>
                <a:spcPct val="107000"/>
              </a:lnSpc>
              <a:spcBef>
                <a:spcPts val="0"/>
              </a:spcBef>
              <a:spcAft>
                <a:spcPts val="800"/>
              </a:spcAft>
            </a:pPr>
            <a:endParaRPr lang="en-US" sz="2400" kern="100" dirty="0">
              <a:solidFill>
                <a:srgbClr val="FF0000"/>
              </a:solidFill>
              <a:latin typeface="Tw Cen MT Condensed Extra Bold" panose="020B0803020202020204" pitchFamily="34" charset="0"/>
              <a:ea typeface="Segoe UI Black" panose="020B0A02040204020203" pitchFamily="34" charset="0"/>
              <a:cs typeface="Times New Roman" panose="02020603050405020304" pitchFamily="18" charset="0"/>
            </a:endParaRPr>
          </a:p>
          <a:p>
            <a:pPr marR="0">
              <a:lnSpc>
                <a:spcPct val="107000"/>
              </a:lnSpc>
              <a:spcBef>
                <a:spcPts val="0"/>
              </a:spcBef>
              <a:spcAft>
                <a:spcPts val="800"/>
              </a:spcAft>
            </a:pPr>
            <a:endParaRPr lang="en-US" sz="2400" kern="100" dirty="0">
              <a:solidFill>
                <a:schemeClr val="tx2"/>
              </a:solidFill>
              <a:effectLst/>
              <a:latin typeface="Tw Cen MT" panose="020B0602020104020603" pitchFamily="34" charset="0"/>
              <a:ea typeface="Segoe UI Black" panose="020B0A02040204020203" pitchFamily="34" charset="0"/>
              <a:cs typeface="Times New Roman" panose="02020603050405020304" pitchFamily="18" charset="0"/>
            </a:endParaRPr>
          </a:p>
          <a:p>
            <a:pPr marR="0">
              <a:lnSpc>
                <a:spcPct val="107000"/>
              </a:lnSpc>
              <a:spcBef>
                <a:spcPts val="0"/>
              </a:spcBef>
              <a:spcAft>
                <a:spcPts val="800"/>
              </a:spcAft>
            </a:pPr>
            <a:r>
              <a:rPr lang="en-US" sz="2800" b="1" kern="100" dirty="0">
                <a:effectLst/>
                <a:latin typeface="Tw Cen MT" panose="020B0602020104020603" pitchFamily="34" charset="0"/>
                <a:ea typeface="Segoe UI Black" panose="020B0A02040204020203" pitchFamily="34" charset="0"/>
                <a:cs typeface="Times New Roman" panose="02020603050405020304" pitchFamily="18" charset="0"/>
              </a:rPr>
              <a:t> </a:t>
            </a:r>
          </a:p>
          <a:p>
            <a:pPr marL="342900" marR="0" indent="-342900">
              <a:lnSpc>
                <a:spcPct val="107000"/>
              </a:lnSpc>
              <a:spcBef>
                <a:spcPts val="0"/>
              </a:spcBef>
              <a:spcAft>
                <a:spcPts val="800"/>
              </a:spcAft>
              <a:buFont typeface="Arial" panose="020B0604020202020204" pitchFamily="34" charset="0"/>
              <a:buChar char="•"/>
            </a:pPr>
            <a:endParaRPr lang="en-US" sz="2400" b="1" kern="100" dirty="0">
              <a:solidFill>
                <a:srgbClr val="002060"/>
              </a:solidFill>
              <a:latin typeface="Tw Cen MT" panose="020B0602020104020603" pitchFamily="34" charset="0"/>
              <a:ea typeface="Segoe UI Black" panose="020B0A02040204020203"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endParaRPr lang="en-US" sz="2400" b="1" kern="100" dirty="0">
              <a:solidFill>
                <a:srgbClr val="002060"/>
              </a:solidFill>
              <a:latin typeface="Tw Cen MT" panose="020B0602020104020603" pitchFamily="34" charset="0"/>
              <a:ea typeface="Segoe UI Black" panose="020B0A02040204020203" pitchFamily="34" charset="0"/>
              <a:cs typeface="Times New Roman" panose="02020603050405020304" pitchFamily="18" charset="0"/>
            </a:endParaRPr>
          </a:p>
          <a:p>
            <a:pPr>
              <a:lnSpc>
                <a:spcPct val="107000"/>
              </a:lnSpc>
              <a:spcAft>
                <a:spcPts val="800"/>
              </a:spcAft>
            </a:pPr>
            <a:endParaRPr lang="en-US" sz="2800" b="1" kern="100" dirty="0">
              <a:latin typeface="Tw Cen MT" panose="020B0602020104020603" pitchFamily="34" charset="0"/>
              <a:ea typeface="Segoe UI Black" panose="020B0A02040204020203" pitchFamily="34" charset="0"/>
              <a:cs typeface="Times New Roman" panose="02020603050405020304" pitchFamily="18" charset="0"/>
            </a:endParaRPr>
          </a:p>
          <a:p>
            <a:pPr>
              <a:lnSpc>
                <a:spcPct val="107000"/>
              </a:lnSpc>
              <a:spcAft>
                <a:spcPts val="800"/>
              </a:spcAft>
            </a:pPr>
            <a:endParaRPr lang="en-US" sz="2400" kern="100" dirty="0">
              <a:solidFill>
                <a:srgbClr val="202124"/>
              </a:solidFill>
              <a:latin typeface="Tw Cen MT" panose="020B0602020104020603" pitchFamily="34" charset="0"/>
              <a:ea typeface="Segoe UI Black" panose="020B0A02040204020203" pitchFamily="34" charset="0"/>
              <a:cs typeface="Times New Roman" panose="02020603050405020304" pitchFamily="18" charset="0"/>
            </a:endParaRPr>
          </a:p>
          <a:p>
            <a:pPr>
              <a:lnSpc>
                <a:spcPct val="107000"/>
              </a:lnSpc>
              <a:spcAft>
                <a:spcPts val="800"/>
              </a:spcAft>
            </a:pPr>
            <a:endParaRPr lang="en-US" sz="2400" kern="100" dirty="0">
              <a:solidFill>
                <a:srgbClr val="202124"/>
              </a:solidFill>
              <a:latin typeface="Tw Cen MT" panose="020B0602020104020603" pitchFamily="34" charset="0"/>
              <a:ea typeface="Segoe UI Black" panose="020B0A02040204020203" pitchFamily="34" charset="0"/>
              <a:cs typeface="Times New Roman" panose="02020603050405020304" pitchFamily="18" charset="0"/>
            </a:endParaRPr>
          </a:p>
          <a:p>
            <a:pPr>
              <a:lnSpc>
                <a:spcPct val="107000"/>
              </a:lnSpc>
              <a:spcAft>
                <a:spcPts val="800"/>
              </a:spcAft>
            </a:pPr>
            <a:endParaRPr lang="en-US" sz="2400" kern="100" dirty="0">
              <a:solidFill>
                <a:srgbClr val="202124"/>
              </a:solidFill>
              <a:latin typeface="Tw Cen MT" panose="020B0602020104020603" pitchFamily="34" charset="0"/>
              <a:ea typeface="Segoe UI Black" panose="020B0A02040204020203" pitchFamily="34" charset="0"/>
              <a:cs typeface="Times New Roman" panose="02020603050405020304" pitchFamily="18" charset="0"/>
            </a:endParaRPr>
          </a:p>
          <a:p>
            <a:pPr>
              <a:lnSpc>
                <a:spcPct val="107000"/>
              </a:lnSpc>
              <a:spcAft>
                <a:spcPts val="800"/>
              </a:spcAft>
            </a:pPr>
            <a:endParaRPr lang="en-US" sz="2400" kern="100" dirty="0">
              <a:solidFill>
                <a:srgbClr val="202124"/>
              </a:solidFill>
              <a:latin typeface="Tw Cen MT" panose="020B0602020104020603" pitchFamily="34" charset="0"/>
              <a:ea typeface="Segoe UI Black" panose="020B0A02040204020203" pitchFamily="34" charset="0"/>
              <a:cs typeface="Times New Roman" panose="02020603050405020304" pitchFamily="18" charset="0"/>
            </a:endParaRPr>
          </a:p>
          <a:p>
            <a:pPr>
              <a:lnSpc>
                <a:spcPct val="107000"/>
              </a:lnSpc>
              <a:spcAft>
                <a:spcPts val="800"/>
              </a:spcAft>
            </a:pPr>
            <a:endParaRPr lang="en-US" sz="2400" kern="100" dirty="0">
              <a:solidFill>
                <a:srgbClr val="202124"/>
              </a:solidFill>
              <a:latin typeface="Tw Cen MT" panose="020B0602020104020603" pitchFamily="34" charset="0"/>
              <a:ea typeface="Segoe UI Black" panose="020B0A02040204020203" pitchFamily="34" charset="0"/>
              <a:cs typeface="Times New Roman" panose="02020603050405020304" pitchFamily="18" charset="0"/>
            </a:endParaRPr>
          </a:p>
          <a:p>
            <a:pPr marL="0" marR="0" algn="ctr">
              <a:lnSpc>
                <a:spcPct val="107000"/>
              </a:lnSpc>
              <a:spcBef>
                <a:spcPts val="0"/>
              </a:spcBef>
              <a:spcAft>
                <a:spcPts val="800"/>
              </a:spcAft>
            </a:pPr>
            <a:endParaRPr lang="en-US" sz="2400" kern="100" dirty="0">
              <a:solidFill>
                <a:srgbClr val="FF0000"/>
              </a:solidFill>
              <a:latin typeface="Tw Cen MT" panose="020B0602020104020603" pitchFamily="34" charset="0"/>
              <a:ea typeface="Segoe UI Black" panose="020B0A02040204020203" pitchFamily="34" charset="0"/>
              <a:cs typeface="Times New Roman" panose="02020603050405020304" pitchFamily="18" charset="0"/>
            </a:endParaRPr>
          </a:p>
          <a:p>
            <a:pPr marL="457200" marR="0" indent="-228600">
              <a:lnSpc>
                <a:spcPct val="90000"/>
              </a:lnSpc>
              <a:spcBef>
                <a:spcPts val="0"/>
              </a:spcBef>
              <a:spcAft>
                <a:spcPts val="800"/>
              </a:spcAft>
              <a:buFont typeface="Arial" panose="020B0604020202020204" pitchFamily="34" charset="0"/>
              <a:buChar char="•"/>
            </a:pPr>
            <a:endParaRPr lang="en-US" sz="500" dirty="0"/>
          </a:p>
          <a:p>
            <a:pPr marL="457200" marR="0" indent="-228600">
              <a:lnSpc>
                <a:spcPct val="90000"/>
              </a:lnSpc>
              <a:spcBef>
                <a:spcPts val="0"/>
              </a:spcBef>
              <a:spcAft>
                <a:spcPts val="800"/>
              </a:spcAft>
              <a:buFont typeface="Arial" panose="020B0604020202020204" pitchFamily="34" charset="0"/>
              <a:buChar char="•"/>
            </a:pPr>
            <a:endParaRPr lang="en-US" sz="500" dirty="0"/>
          </a:p>
          <a:p>
            <a:pPr marL="457200" marR="0" indent="-228600">
              <a:lnSpc>
                <a:spcPct val="90000"/>
              </a:lnSpc>
              <a:spcBef>
                <a:spcPts val="0"/>
              </a:spcBef>
              <a:spcAft>
                <a:spcPts val="800"/>
              </a:spcAft>
              <a:buFont typeface="Arial" panose="020B0604020202020204" pitchFamily="34" charset="0"/>
              <a:buChar char="•"/>
            </a:pPr>
            <a:endParaRPr lang="en-US" sz="500" dirty="0"/>
          </a:p>
          <a:p>
            <a:pPr indent="-228600">
              <a:lnSpc>
                <a:spcPct val="90000"/>
              </a:lnSpc>
              <a:spcAft>
                <a:spcPts val="800"/>
              </a:spcAft>
              <a:buFont typeface="Arial" panose="020B0604020202020204" pitchFamily="34" charset="0"/>
              <a:buChar char="•"/>
            </a:pPr>
            <a:r>
              <a:rPr lang="en-US" sz="500" b="0" i="0" dirty="0">
                <a:effectLst/>
                <a:highlight>
                  <a:srgbClr val="FFFFFF"/>
                </a:highlight>
              </a:rPr>
              <a:t>					</a:t>
            </a:r>
          </a:p>
        </p:txBody>
      </p:sp>
      <p:sp>
        <p:nvSpPr>
          <p:cNvPr id="11" name="Rectangle 10">
            <a:extLst>
              <a:ext uri="{FF2B5EF4-FFF2-40B4-BE49-F238E27FC236}">
                <a16:creationId xmlns:a16="http://schemas.microsoft.com/office/drawing/2014/main" xmlns="" id="{0844A943-BF79-4FEA-ABB1-3BD54D2366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437CC72-F4A8-4DC3-AFAB-D22C482C8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331F35F0-A047-661C-53FC-626B0B00A5DA}"/>
              </a:ext>
            </a:extLst>
          </p:cNvPr>
          <p:cNvSpPr txBox="1"/>
          <p:nvPr/>
        </p:nvSpPr>
        <p:spPr>
          <a:xfrm>
            <a:off x="823965" y="295458"/>
            <a:ext cx="2604655" cy="461665"/>
          </a:xfrm>
          <a:prstGeom prst="rect">
            <a:avLst/>
          </a:prstGeom>
          <a:noFill/>
        </p:spPr>
        <p:txBody>
          <a:bodyPr wrap="square" rtlCol="0">
            <a:spAutoFit/>
          </a:bodyPr>
          <a:lstStyle/>
          <a:p>
            <a:r>
              <a:rPr lang="en-US" sz="2400" dirty="0">
                <a:solidFill>
                  <a:srgbClr val="FF0000"/>
                </a:solidFill>
                <a:latin typeface="Tw Cen MT Condensed Extra Bold" panose="020B0803020202020204" pitchFamily="34" charset="0"/>
              </a:rPr>
              <a:t>Problem Continued:</a:t>
            </a:r>
          </a:p>
        </p:txBody>
      </p:sp>
      <p:pic>
        <p:nvPicPr>
          <p:cNvPr id="14" name="Picture 13" descr="A house under construction with a blue sky&#10;&#10;Description automatically generated">
            <a:extLst>
              <a:ext uri="{FF2B5EF4-FFF2-40B4-BE49-F238E27FC236}">
                <a16:creationId xmlns:a16="http://schemas.microsoft.com/office/drawing/2014/main" xmlns="" id="{DD80A904-9F72-0F96-5F92-CFEE33BEC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311" y="2894286"/>
            <a:ext cx="3743754" cy="1707495"/>
          </a:xfrm>
          <a:prstGeom prst="rect">
            <a:avLst/>
          </a:prstGeom>
        </p:spPr>
      </p:pic>
      <p:pic>
        <p:nvPicPr>
          <p:cNvPr id="16" name="Picture 15" descr="A person in a yellow jacket building a wall&#10;&#10;Description automatically generated">
            <a:extLst>
              <a:ext uri="{FF2B5EF4-FFF2-40B4-BE49-F238E27FC236}">
                <a16:creationId xmlns:a16="http://schemas.microsoft.com/office/drawing/2014/main" xmlns="" id="{04F6F1DE-F889-CDC0-A923-1694038C5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500" y="2894286"/>
            <a:ext cx="3200400" cy="1707494"/>
          </a:xfrm>
          <a:prstGeom prst="rect">
            <a:avLst/>
          </a:prstGeom>
        </p:spPr>
      </p:pic>
    </p:spTree>
    <p:extLst>
      <p:ext uri="{BB962C8B-B14F-4D97-AF65-F5344CB8AC3E}">
        <p14:creationId xmlns:p14="http://schemas.microsoft.com/office/powerpoint/2010/main" val="2720166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D1BB5CC-4C41-E87D-1E57-DDA028C6858D}"/>
              </a:ext>
            </a:extLst>
          </p:cNvPr>
          <p:cNvSpPr txBox="1"/>
          <p:nvPr/>
        </p:nvSpPr>
        <p:spPr>
          <a:xfrm>
            <a:off x="3155182" y="191729"/>
            <a:ext cx="4915566" cy="70224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TIME FOR A CHANGE!</a:t>
            </a:r>
          </a:p>
        </p:txBody>
      </p:sp>
      <p:pic>
        <p:nvPicPr>
          <p:cNvPr id="12" name="Picture 2" descr="The Moving Assembly Line">
            <a:extLst>
              <a:ext uri="{FF2B5EF4-FFF2-40B4-BE49-F238E27FC236}">
                <a16:creationId xmlns:a16="http://schemas.microsoft.com/office/drawing/2014/main" xmlns="" id="{3E5CF59E-7FAF-33F3-72B1-2F00649510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11915" y="950156"/>
            <a:ext cx="4170530" cy="23413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A772DDF-F05D-6A8E-101A-7C9AA1E6BD6B}"/>
              </a:ext>
            </a:extLst>
          </p:cNvPr>
          <p:cNvSpPr txBox="1"/>
          <p:nvPr/>
        </p:nvSpPr>
        <p:spPr>
          <a:xfrm>
            <a:off x="1" y="3266850"/>
            <a:ext cx="12191998" cy="30777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D5156"/>
              </a:solidFill>
              <a:effectLst/>
              <a:uLnTx/>
              <a:uFillTx/>
              <a:latin typeface="Tw Cen MT" panose="020B0602020104020603" pitchFamily="34" charset="0"/>
              <a:ea typeface="Segoe UI Black" panose="020B0A02040204020203" pitchFamily="34"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With today’s technology… high quality affordable housing is being built in factories around the world, as </a:t>
            </a:r>
            <a:r>
              <a:rPr kumimoji="0" lang="en-US" sz="1800" b="0" i="0" u="sng"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the United States lags significantly far behind</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EA72E">
                  <a:lumMod val="75000"/>
                </a:srgbClr>
              </a:solidFill>
              <a:effectLst/>
              <a:uLnTx/>
              <a:uFillTx/>
              <a:latin typeface="Tw Cen MT" panose="020B0602020104020603" pitchFamily="34" charset="0"/>
              <a:ea typeface="Segoe UI Black" panose="020B0A02040204020203" pitchFamily="34"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a:t>
            </a:r>
            <a:r>
              <a:rPr kumimoji="0" lang="en-US" sz="1800" b="0" i="0" u="sng"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Country</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a:t>
            </a:r>
            <a:r>
              <a:rPr kumimoji="0" lang="en-US" sz="14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a:t>
            </a:r>
            <a:r>
              <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a:t>
            </a:r>
            <a:r>
              <a:rPr kumimoji="0" lang="en-US" sz="1600" b="0" i="0" u="sng"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of Modular / Prefabricated Single-family Homes built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Sweden				</a:t>
            </a:r>
            <a:r>
              <a:rPr kumimoji="0" lang="en-US" sz="1800" b="0" i="0" u="none" strike="noStrike" kern="1200" cap="none" spc="0" normalizeH="0" baseline="0" noProof="0" dirty="0">
                <a:ln>
                  <a:noFill/>
                </a:ln>
                <a:solidFill>
                  <a:prstClr val="black"/>
                </a:solidFill>
                <a:effectLst/>
                <a:highlight>
                  <a:srgbClr val="FFFF00"/>
                </a:highlight>
                <a:uLnTx/>
                <a:uFillTx/>
                <a:latin typeface="Tw Cen MT" panose="020B0602020104020603" pitchFamily="34" charset="0"/>
                <a:ea typeface="Segoe UI Black" panose="020B0A02040204020203" pitchFamily="34" charset="0"/>
                <a:cs typeface="Roboto" panose="02000000000000000000" pitchFamily="2" charset="0"/>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Finland &amp; Norway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Japan			              15-20%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Germany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United States			</a:t>
            </a:r>
            <a:r>
              <a:rPr kumimoji="0" lang="en-US" sz="1800" b="0" i="0" u="none" strike="noStrike" kern="1200" cap="none" spc="0" normalizeH="0" baseline="0" noProof="0" dirty="0">
                <a:ln>
                  <a:noFill/>
                </a:ln>
                <a:solidFill>
                  <a:prstClr val="black"/>
                </a:solidFill>
                <a:effectLst/>
                <a:highlight>
                  <a:srgbClr val="FFFF00"/>
                </a:highlight>
                <a:uLnTx/>
                <a:uFillTx/>
                <a:latin typeface="Tw Cen MT" panose="020B0602020104020603" pitchFamily="34" charset="0"/>
                <a:ea typeface="Segoe UI Black" panose="020B0A02040204020203" pitchFamily="34" charset="0"/>
                <a:cs typeface="Roboto" panose="02000000000000000000" pitchFamily="2" charset="0"/>
              </a:rPr>
              <a:t>3 to 4%</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Segoe UI Black" panose="020B0A02040204020203" pitchFamily="34" charset="0"/>
                <a:cs typeface="Roboto" panose="02000000000000000000" pitchFamily="2" charset="0"/>
              </a:rPr>
              <a:t> (majority are mobile homes…registered at 								              Department of Motor Vehicles.)</a:t>
            </a:r>
          </a:p>
        </p:txBody>
      </p:sp>
      <p:pic>
        <p:nvPicPr>
          <p:cNvPr id="3" name="Picture 2">
            <a:extLst>
              <a:ext uri="{FF2B5EF4-FFF2-40B4-BE49-F238E27FC236}">
                <a16:creationId xmlns:a16="http://schemas.microsoft.com/office/drawing/2014/main" xmlns="" id="{00796087-1EDD-8D3C-8439-938F4FFE0FFE}"/>
              </a:ext>
            </a:extLst>
          </p:cNvPr>
          <p:cNvPicPr>
            <a:picLocks noChangeAspect="1"/>
          </p:cNvPicPr>
          <p:nvPr/>
        </p:nvPicPr>
        <p:blipFill>
          <a:blip r:embed="rId3"/>
          <a:stretch>
            <a:fillRect/>
          </a:stretch>
        </p:blipFill>
        <p:spPr>
          <a:xfrm>
            <a:off x="-55988" y="786330"/>
            <a:ext cx="7411915" cy="2316617"/>
          </a:xfrm>
          <a:prstGeom prst="rect">
            <a:avLst/>
          </a:prstGeom>
        </p:spPr>
      </p:pic>
    </p:spTree>
    <p:extLst>
      <p:ext uri="{BB962C8B-B14F-4D97-AF65-F5344CB8AC3E}">
        <p14:creationId xmlns:p14="http://schemas.microsoft.com/office/powerpoint/2010/main" val="266573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Factory">
            <a:extLst>
              <a:ext uri="{FF2B5EF4-FFF2-40B4-BE49-F238E27FC236}">
                <a16:creationId xmlns:a16="http://schemas.microsoft.com/office/drawing/2014/main" xmlns="" id="{AD0C219D-3F85-477A-D183-E18E5D3458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50410" y="845"/>
            <a:ext cx="995221" cy="995221"/>
          </a:xfrm>
          <a:prstGeom prst="rect">
            <a:avLst/>
          </a:prstGeom>
        </p:spPr>
      </p:pic>
      <p:sp>
        <p:nvSpPr>
          <p:cNvPr id="6" name="TextBox 5">
            <a:extLst>
              <a:ext uri="{FF2B5EF4-FFF2-40B4-BE49-F238E27FC236}">
                <a16:creationId xmlns:a16="http://schemas.microsoft.com/office/drawing/2014/main" xmlns="" id="{5839F2A7-6CCE-1106-C8AD-1278FF607AAD}"/>
              </a:ext>
            </a:extLst>
          </p:cNvPr>
          <p:cNvSpPr txBox="1"/>
          <p:nvPr/>
        </p:nvSpPr>
        <p:spPr>
          <a:xfrm>
            <a:off x="2893926" y="349735"/>
            <a:ext cx="6983476" cy="646331"/>
          </a:xfrm>
          <a:prstGeom prst="rect">
            <a:avLst/>
          </a:prstGeom>
          <a:noFill/>
        </p:spPr>
        <p:txBody>
          <a:bodyPr wrap="square">
            <a:spAutoFit/>
          </a:bodyPr>
          <a:lstStyle/>
          <a:p>
            <a:r>
              <a:rPr lang="en-US" sz="3600" b="1" dirty="0">
                <a:solidFill>
                  <a:srgbClr val="FF0000"/>
                </a:solidFill>
                <a:latin typeface="Tw Cen MT Condensed Extra Bold" panose="020B0803020202020204" pitchFamily="34" charset="0"/>
              </a:rPr>
              <a:t>Why Factory-Built / Modular Housing?</a:t>
            </a:r>
          </a:p>
        </p:txBody>
      </p:sp>
      <p:sp>
        <p:nvSpPr>
          <p:cNvPr id="8" name="TextBox 7">
            <a:extLst>
              <a:ext uri="{FF2B5EF4-FFF2-40B4-BE49-F238E27FC236}">
                <a16:creationId xmlns:a16="http://schemas.microsoft.com/office/drawing/2014/main" xmlns="" id="{F97278C7-666C-4E69-8D16-661A26E5F595}"/>
              </a:ext>
            </a:extLst>
          </p:cNvPr>
          <p:cNvSpPr txBox="1"/>
          <p:nvPr/>
        </p:nvSpPr>
        <p:spPr>
          <a:xfrm>
            <a:off x="1" y="1577591"/>
            <a:ext cx="12192000" cy="4647426"/>
          </a:xfrm>
          <a:prstGeom prst="rect">
            <a:avLst/>
          </a:prstGeom>
          <a:noFill/>
        </p:spPr>
        <p:txBody>
          <a:bodyPr wrap="square">
            <a:spAutoFit/>
          </a:bodyPr>
          <a:lstStyle/>
          <a:p>
            <a:pPr marL="0" indent="0" algn="ctr">
              <a:buNone/>
            </a:pPr>
            <a:endParaRPr lang="en-US" sz="2400" b="1" dirty="0">
              <a:solidFill>
                <a:srgbClr val="000066"/>
              </a:solidFill>
              <a:latin typeface="Tw Cen MT" panose="020B0602020104020603" pitchFamily="34" charset="0"/>
              <a:ea typeface="Segoe UI Black" panose="020B0A02040204020203" pitchFamily="34" charset="0"/>
            </a:endParaRPr>
          </a:p>
          <a:p>
            <a:pPr marL="0" indent="0" algn="ctr">
              <a:buNone/>
            </a:pPr>
            <a:r>
              <a:rPr lang="en-US" sz="3600" b="1" dirty="0">
                <a:latin typeface="Tw Cen MT" panose="020B0602020104020603" pitchFamily="34" charset="0"/>
                <a:ea typeface="Segoe UI Black" panose="020B0A02040204020203" pitchFamily="34" charset="0"/>
              </a:rPr>
              <a:t>Savings in Time, Materials &amp; Money</a:t>
            </a:r>
          </a:p>
          <a:p>
            <a:pPr marL="0" indent="0" algn="ctr">
              <a:buNone/>
            </a:pPr>
            <a:endParaRPr lang="en-US" sz="3600" b="1" dirty="0">
              <a:latin typeface="Tw Cen MT" panose="020B0602020104020603" pitchFamily="34" charset="0"/>
              <a:ea typeface="Segoe UI Black" panose="020B0A02040204020203" pitchFamily="34" charset="0"/>
            </a:endParaRPr>
          </a:p>
          <a:p>
            <a:pPr algn="ctr"/>
            <a:r>
              <a:rPr lang="en-US" sz="3600" b="1" dirty="0">
                <a:latin typeface="Tw Cen MT" panose="020B0602020104020603" pitchFamily="34" charset="0"/>
                <a:ea typeface="Segoe UI Black" panose="020B0A02040204020203" pitchFamily="34" charset="0"/>
              </a:rPr>
              <a:t>Never a rainy day… A controlled work environment</a:t>
            </a:r>
          </a:p>
          <a:p>
            <a:pPr marL="285750" indent="-285750" algn="ctr">
              <a:buFont typeface="Arial" panose="020B0604020202020204" pitchFamily="34" charset="0"/>
              <a:buChar char="•"/>
            </a:pPr>
            <a:endParaRPr lang="en-US" sz="1600" kern="0" dirty="0">
              <a:latin typeface="Tw Cen MT" panose="020B0602020104020603" pitchFamily="34" charset="0"/>
              <a:ea typeface="Segoe UI Black" panose="020B0A02040204020203" pitchFamily="34" charset="0"/>
              <a:cs typeface="Times New Roman" panose="02020603050405020304" pitchFamily="18" charset="0"/>
            </a:endParaRPr>
          </a:p>
          <a:p>
            <a:pPr algn="ctr"/>
            <a:endParaRPr lang="en-US" sz="2400" b="1" dirty="0">
              <a:latin typeface="Tw Cen MT" panose="020B0602020104020603" pitchFamily="34" charset="0"/>
              <a:ea typeface="Segoe UI Black" panose="020B0A02040204020203" pitchFamily="34" charset="0"/>
            </a:endParaRPr>
          </a:p>
          <a:p>
            <a:pPr algn="ctr"/>
            <a:r>
              <a:rPr lang="en-US" sz="3600" b="1" dirty="0">
                <a:latin typeface="Tw Cen MT" panose="020B0602020104020603" pitchFamily="34" charset="0"/>
                <a:ea typeface="Segoe UI Black" panose="020B0A02040204020203" pitchFamily="34" charset="0"/>
              </a:rPr>
              <a:t>Quality Construction / Precision / Building Material Costs</a:t>
            </a:r>
          </a:p>
          <a:p>
            <a:pPr marL="285750" marR="0" indent="-285750" algn="ctr">
              <a:spcBef>
                <a:spcPts val="0"/>
              </a:spcBef>
              <a:spcAft>
                <a:spcPts val="0"/>
              </a:spcAft>
              <a:buFont typeface="Arial" panose="020B0604020202020204" pitchFamily="34" charset="0"/>
              <a:buChar char="•"/>
            </a:pPr>
            <a:endParaRPr lang="en-US" sz="3600" dirty="0">
              <a:highlight>
                <a:srgbClr val="FFFFFF"/>
              </a:highlight>
              <a:latin typeface="Tw Cen MT" panose="020B0602020104020603" pitchFamily="34" charset="0"/>
              <a:ea typeface="Segoe UI Black" panose="020B0A02040204020203" pitchFamily="34" charset="0"/>
            </a:endParaRPr>
          </a:p>
          <a:p>
            <a:pPr marL="285750" marR="0" indent="-285750" algn="ctr">
              <a:spcBef>
                <a:spcPts val="0"/>
              </a:spcBef>
              <a:spcAft>
                <a:spcPts val="0"/>
              </a:spcAft>
              <a:buFont typeface="Arial" panose="020B0604020202020204" pitchFamily="34" charset="0"/>
              <a:buChar char="•"/>
            </a:pPr>
            <a:endParaRPr lang="en-US" sz="1600" kern="100" dirty="0">
              <a:effectLst/>
              <a:latin typeface="Tw Cen MT" panose="020B0602020104020603" pitchFamily="34" charset="0"/>
              <a:ea typeface="Segoe UI Black" panose="020B0A02040204020203" pitchFamily="34" charset="0"/>
              <a:cs typeface="Times New Roman" panose="02020603050405020304" pitchFamily="18" charset="0"/>
            </a:endParaRPr>
          </a:p>
          <a:p>
            <a:pPr algn="ctr"/>
            <a:r>
              <a:rPr lang="en-US" sz="3600" b="1" dirty="0">
                <a:latin typeface="Tw Cen MT" panose="020B0602020104020603" pitchFamily="34" charset="0"/>
                <a:ea typeface="Segoe UI Black" panose="020B0A02040204020203" pitchFamily="34" charset="0"/>
              </a:rPr>
              <a:t>Innovation… Ever increasing possibilities</a:t>
            </a:r>
          </a:p>
        </p:txBody>
      </p:sp>
    </p:spTree>
    <p:extLst>
      <p:ext uri="{BB962C8B-B14F-4D97-AF65-F5344CB8AC3E}">
        <p14:creationId xmlns:p14="http://schemas.microsoft.com/office/powerpoint/2010/main" val="3620927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10221</TotalTime>
  <Words>561</Words>
  <Application>Microsoft Office PowerPoint</Application>
  <PresentationFormat>Widescreen</PresentationFormat>
  <Paragraphs>130</Paragraphs>
  <Slides>20</Slides>
  <Notes>0</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5" baseType="lpstr">
      <vt:lpstr>Aptos</vt:lpstr>
      <vt:lpstr>Aptos Display</vt:lpstr>
      <vt:lpstr>Arial</vt:lpstr>
      <vt:lpstr>Calibri</vt:lpstr>
      <vt:lpstr>Cooper Black</vt:lpstr>
      <vt:lpstr>Roboto</vt:lpstr>
      <vt:lpstr>Segoe UI</vt:lpstr>
      <vt:lpstr>Segoe UI Black</vt:lpstr>
      <vt:lpstr>Times New Roman</vt:lpstr>
      <vt:lpstr>Tw Cen MT</vt:lpstr>
      <vt:lpstr>Tw Cen MT Condensed</vt:lpstr>
      <vt:lpstr>Tw Cen MT Condensed Extra Bold</vt:lpstr>
      <vt:lpstr>Wingdings</vt:lpstr>
      <vt:lpstr>Office Theme</vt:lpstr>
      <vt:lpstr>Document</vt:lpstr>
      <vt:lpstr> “Housing Solutions Center of Jacksonville”    Modular Housing Factory &amp; Research Center       Jacksonville, Florida – Historic Eastside</vt:lpstr>
      <vt:lpstr>Our History… </vt:lpstr>
      <vt:lpstr> </vt:lpstr>
      <vt:lpstr>PowerPoint Presentation</vt:lpstr>
      <vt:lpstr>  Mission: “We build healthy communities where people live, work and prosper”    Core Values: - Collaboration    - Inclusiveness - Compassion - Determination                                            - Community - Hope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Center of Innovation &amp; Green Technology</vt:lpstr>
      <vt:lpstr>Success is achieved by working together… Community Collaboration.                        Join us!      Be a part of the Solution!!                                  Contact: Craig Vanderlaan  Mobile: 954-559-5922  email: craig@crisishousingsolutions.org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Housing Solutions New Concept in Attainable Housing Construction</dc:title>
  <dc:creator>Craig</dc:creator>
  <cp:lastModifiedBy>Microsoft account</cp:lastModifiedBy>
  <cp:revision>9</cp:revision>
  <cp:lastPrinted>2025-06-16T12:32:08Z</cp:lastPrinted>
  <dcterms:created xsi:type="dcterms:W3CDTF">2019-09-05T14:26:55Z</dcterms:created>
  <dcterms:modified xsi:type="dcterms:W3CDTF">2025-06-18T21:08:04Z</dcterms:modified>
</cp:coreProperties>
</file>